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7"/>
  </p:notesMasterIdLst>
  <p:sldIdLst>
    <p:sldId id="257" r:id="rId5"/>
    <p:sldId id="309" r:id="rId6"/>
    <p:sldId id="319" r:id="rId7"/>
    <p:sldId id="313" r:id="rId8"/>
    <p:sldId id="314" r:id="rId9"/>
    <p:sldId id="318" r:id="rId10"/>
    <p:sldId id="269" r:id="rId11"/>
    <p:sldId id="307" r:id="rId12"/>
    <p:sldId id="312" r:id="rId13"/>
    <p:sldId id="322" r:id="rId14"/>
    <p:sldId id="321" r:id="rId15"/>
    <p:sldId id="32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wbridge, Fiona" initials="SF" lastIdx="6" clrIdx="0">
    <p:extLst>
      <p:ext uri="{19B8F6BF-5375-455C-9EA6-DF929625EA0E}">
        <p15:presenceInfo xmlns:p15="http://schemas.microsoft.com/office/powerpoint/2012/main" userId="S::ccaafis@ucl.ac.uk::b7ba87da-66ec-4828-a341-cecf1be244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9966FF"/>
    <a:srgbClr val="CC0099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47"/>
    <p:restoredTop sz="50000"/>
  </p:normalViewPr>
  <p:slideViewPr>
    <p:cSldViewPr snapToGrid="0" snapToObjects="1">
      <p:cViewPr varScale="1">
        <p:scale>
          <a:sx n="101" d="100"/>
          <a:sy n="101" d="100"/>
        </p:scale>
        <p:origin x="20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D0050-E11F-0142-B69A-9E15622EF9B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96700-9AEB-9447-8864-1529D3DA5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221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767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9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739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657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558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835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96700-9AEB-9447-8864-1529D3DA5CE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8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3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20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305" y="758868"/>
            <a:ext cx="1111717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" y="2341103"/>
            <a:ext cx="11117179" cy="438037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1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92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8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4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07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3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8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7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1F63-2A35-45FC-A031-8AC0F13E5CD7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AAF9-F102-4423-B6CD-5B885AB86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0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ibility.jiscinvolve.org/wp/2019/04/06/authority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dis.org.uk/digital-accessibilit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iscmail.ac.uk/cgi-bin/webadmin?A0=DIGITALACCESSIBILITYREGULA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legislation.gov.uk/uksi/2018/952/ma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ds.blog.gov.uk/2018/09/24/how-were-helping-public-sector-websites-meet-accessibility-requirement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QFRbD6aNiexjxqMlPWg-YflNkbakVqwGNWf4SecgGvs/ed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cyH-HEdU8ojHcNom1-vSFU6pDXP4D3wI8GojzcxqBQ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drive.google.com%2Ffile%2Fd%2F10MRo7OXQVjGSQgYeaYvZOUYTpLoF7f2P%2Fview%3Fusp%3Dsharing&amp;data=02%7C01%7Cf.strawbridge%40ucl.ac.uk%7Cc964960962c84f310b8508d6de06804b%7C1faf88fea9984c5b93c9210a11d9a5c2%7C0%7C0%7C636940516836489273&amp;sdata=jHS%2B7TAEkVvhM6E4ypds%2FgwPfITDi8oE8YBEi7cCxhI%3D&amp;reserved=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hyperlink" Target="https://eur01.safelinks.protection.outlook.com/?url=https%3A%2F%2Fdrive.google.com%2Ffile%2Fd%2F1-wfJymJbm2K9OuV4K5roYSmaLqqoKNq-%2Fview%3Fusp%3Dsharing&amp;data=02%7C01%7Cf.strawbridge%40ucl.ac.uk%7Cc964960962c84f310b8508d6de06804b%7C1faf88fea9984c5b93c9210a11d9a5c2%7C0%7C0%7C636940516836499269&amp;sdata=vKKSJnWpBucRaGiG4XKPeL4xCpMm3kHDzD4PT7M3CRs%3D&amp;reserved=0" TargetMode="External"/><Relationship Id="rId4" Type="http://schemas.openxmlformats.org/officeDocument/2006/relationships/hyperlink" Target="https://eur01.safelinks.protection.outlook.com/?url=https%3A%2F%2Fdrive.google.com%2Ffile%2Fd%2F1ofIU_8gnh3jQZ4G1YzmDx97vc1_52ZzJ%2Fview%3Fusp%3Dsharing&amp;data=02%7C01%7Cf.strawbridge%40ucl.ac.uk%7Cc964960962c84f310b8508d6de06804b%7C1faf88fea9984c5b93c9210a11d9a5c2%7C0%7C0%7C636940516836499269&amp;sdata=bqt35I2XPki5RgwMnj7gaZKyn8dC0R749GisfMhn%2F0k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5945"/>
            <a:ext cx="9144000" cy="1534018"/>
          </a:xfrm>
        </p:spPr>
        <p:txBody>
          <a:bodyPr anchor="t">
            <a:normAutofit/>
          </a:bodyPr>
          <a:lstStyle/>
          <a:p>
            <a:pPr algn="l"/>
            <a:r>
              <a:rPr lang="en-GB" dirty="0">
                <a:latin typeface="+mn-lt"/>
              </a:rPr>
              <a:t>What the sector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b">
            <a:normAutofit/>
          </a:bodyPr>
          <a:lstStyle/>
          <a:p>
            <a:pPr algn="l"/>
            <a:r>
              <a:rPr lang="en-GB" sz="3800" dirty="0"/>
              <a:t>The new regulations and what we need from </a:t>
            </a:r>
            <a:r>
              <a:rPr lang="en-GB" sz="3800" dirty="0" err="1"/>
              <a:t>Jisc</a:t>
            </a:r>
            <a:r>
              <a:rPr lang="en-GB" sz="3800" dirty="0"/>
              <a:t>, GDS, </a:t>
            </a:r>
            <a:r>
              <a:rPr lang="en-GB" sz="3800" dirty="0" err="1"/>
              <a:t>Ucisa</a:t>
            </a:r>
            <a:r>
              <a:rPr lang="en-GB" sz="3800" dirty="0"/>
              <a:t> etc…</a:t>
            </a:r>
          </a:p>
          <a:p>
            <a:pPr algn="l"/>
            <a:endParaRPr lang="en-GB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749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048428"/>
            <a:ext cx="11117179" cy="1325563"/>
          </a:xfrm>
        </p:spPr>
        <p:txBody>
          <a:bodyPr/>
          <a:lstStyle/>
          <a:p>
            <a:r>
              <a:rPr lang="en-GB" dirty="0"/>
              <a:t>A good read…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DBE1A-903B-4D43-88C6-F5CE9E6B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2341103"/>
            <a:ext cx="10230946" cy="4380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hlinkClick r:id="rId3"/>
              </a:rPr>
              <a:t>On the challenges of responsibility without authority</a:t>
            </a:r>
            <a:endParaRPr lang="en-GB" sz="2400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084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048428"/>
            <a:ext cx="11117179" cy="1325563"/>
          </a:xfrm>
        </p:spPr>
        <p:txBody>
          <a:bodyPr/>
          <a:lstStyle/>
          <a:p>
            <a:r>
              <a:rPr lang="en-GB" dirty="0"/>
              <a:t>What </a:t>
            </a:r>
            <a:r>
              <a:rPr lang="en-GB" dirty="0" err="1"/>
              <a:t>Ucisa</a:t>
            </a:r>
            <a:r>
              <a:rPr lang="en-GB" dirty="0"/>
              <a:t> is planning to do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DBE1A-903B-4D43-88C6-F5CE9E6B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2341103"/>
            <a:ext cx="10230946" cy="438037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Aft>
                <a:spcPts val="1200"/>
              </a:spcAft>
            </a:pPr>
            <a:r>
              <a:rPr lang="en-GB" dirty="0"/>
              <a:t>Raise awareness amongst IT Directors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Produce a Digital Accessibility Toolkit (in partnership with FHEDAWG)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Facilitate provision of legal advice on the ‘grey areas’ (maybe with </a:t>
            </a:r>
            <a:r>
              <a:rPr lang="en-GB" dirty="0" err="1"/>
              <a:t>Jisc</a:t>
            </a:r>
            <a:r>
              <a:rPr lang="en-GB" dirty="0"/>
              <a:t>)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Lobby GDS and </a:t>
            </a:r>
            <a:r>
              <a:rPr lang="en-GB" dirty="0" err="1"/>
              <a:t>PolicyConnect</a:t>
            </a:r>
            <a:r>
              <a:rPr lang="en-GB" dirty="0"/>
              <a:t> to provide more consistent, focused and practical guidance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Put pressure on vendors to improve the accessibility of their platforms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Procure/develop sector-focused guidance and training</a:t>
            </a:r>
          </a:p>
          <a:p>
            <a:endParaRPr lang="en-GB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0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048428"/>
            <a:ext cx="11117179" cy="1325563"/>
          </a:xfrm>
        </p:spPr>
        <p:txBody>
          <a:bodyPr/>
          <a:lstStyle/>
          <a:p>
            <a:r>
              <a:rPr lang="en-GB" dirty="0"/>
              <a:t>Hot off the press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DBE1A-903B-4D43-88C6-F5CE9E6B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2341103"/>
            <a:ext cx="10230946" cy="4380372"/>
          </a:xfrm>
        </p:spPr>
        <p:txBody>
          <a:bodyPr>
            <a:normAutofit/>
          </a:bodyPr>
          <a:lstStyle/>
          <a:p>
            <a:r>
              <a:rPr lang="en-GB" dirty="0"/>
              <a:t>Guidance from FHEDAWG - </a:t>
            </a:r>
            <a:r>
              <a:rPr lang="en-GB" dirty="0">
                <a:hlinkClick r:id="rId3"/>
              </a:rPr>
              <a:t>https://www.lexdis.org.uk/digital-accessibility/</a:t>
            </a:r>
            <a:r>
              <a:rPr lang="en-GB" dirty="0"/>
              <a:t> on timelines and ‘what is </a:t>
            </a:r>
            <a:r>
              <a:rPr lang="en-GB"/>
              <a:t>a website’</a:t>
            </a:r>
          </a:p>
          <a:p>
            <a:endParaRPr lang="en-GB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7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048428"/>
            <a:ext cx="11117179" cy="1325563"/>
          </a:xfrm>
        </p:spPr>
        <p:txBody>
          <a:bodyPr/>
          <a:lstStyle/>
          <a:p>
            <a:r>
              <a:rPr lang="en-GB" dirty="0"/>
              <a:t>What the sector is doing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DBE1A-903B-4D43-88C6-F5CE9E6B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2341103"/>
            <a:ext cx="10230946" cy="43803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/>
              <a:t>Awareness appears patchy…</a:t>
            </a:r>
          </a:p>
          <a:p>
            <a:pPr>
              <a:spcAft>
                <a:spcPts val="1200"/>
              </a:spcAft>
            </a:pPr>
            <a:r>
              <a:rPr lang="en-GB" dirty="0"/>
              <a:t>The </a:t>
            </a:r>
            <a:r>
              <a:rPr lang="en-GB" dirty="0">
                <a:hlinkClick r:id="rId3"/>
              </a:rPr>
              <a:t>digitalaccessibilityregulations@jiscmail.ac.uk</a:t>
            </a:r>
            <a:r>
              <a:rPr lang="en-GB" dirty="0"/>
              <a:t> </a:t>
            </a:r>
            <a:r>
              <a:rPr lang="en-GB" dirty="0" err="1"/>
              <a:t>Jiscmail</a:t>
            </a:r>
            <a:r>
              <a:rPr lang="en-GB" dirty="0"/>
              <a:t> list provides evidence of panic and confusion</a:t>
            </a:r>
          </a:p>
          <a:p>
            <a:pPr>
              <a:spcAft>
                <a:spcPts val="1200"/>
              </a:spcAft>
            </a:pPr>
            <a:r>
              <a:rPr lang="en-GB" dirty="0"/>
              <a:t>Briefings and conferences springing up - well-attended and much-needed</a:t>
            </a:r>
          </a:p>
          <a:p>
            <a:pPr>
              <a:spcAft>
                <a:spcPts val="1200"/>
              </a:spcAft>
            </a:pPr>
            <a:endParaRPr lang="en-GB" dirty="0"/>
          </a:p>
          <a:p>
            <a:pPr>
              <a:spcAft>
                <a:spcPts val="1200"/>
              </a:spcAft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88" y="868559"/>
            <a:ext cx="10515600" cy="1325563"/>
          </a:xfrm>
        </p:spPr>
        <p:txBody>
          <a:bodyPr/>
          <a:lstStyle/>
          <a:p>
            <a:r>
              <a:rPr lang="en-US" dirty="0"/>
              <a:t>Clarity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4691A-EC3D-9848-BCAA-7ED3CEED8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55" y="2017719"/>
            <a:ext cx="10733208" cy="43803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400" dirty="0"/>
              <a:t>On scope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On timescales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On semantics</a:t>
            </a:r>
          </a:p>
          <a:p>
            <a:pPr lvl="1">
              <a:lnSpc>
                <a:spcPct val="120000"/>
              </a:lnSpc>
            </a:pPr>
            <a:r>
              <a:rPr lang="en-GB" sz="2000" dirty="0"/>
              <a:t>‘Substantial revision’</a:t>
            </a:r>
          </a:p>
          <a:p>
            <a:pPr lvl="1">
              <a:lnSpc>
                <a:spcPct val="120000"/>
              </a:lnSpc>
            </a:pPr>
            <a:r>
              <a:rPr lang="en-GB" sz="2000" dirty="0"/>
              <a:t>‘Disproportionate burden’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On exemptions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On monitoring and enforcement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Even on the </a:t>
            </a:r>
            <a:r>
              <a:rPr lang="en-GB" sz="2400" dirty="0">
                <a:hlinkClick r:id="rId2"/>
              </a:rPr>
              <a:t>correct link </a:t>
            </a:r>
            <a:r>
              <a:rPr lang="en-GB" sz="2400" dirty="0"/>
              <a:t>to the legislation!</a:t>
            </a:r>
            <a:r>
              <a:rPr lang="en-GB" sz="2000" dirty="0"/>
              <a:t> </a:t>
            </a:r>
            <a:r>
              <a:rPr lang="en-GB" sz="2000" dirty="0">
                <a:hlinkClick r:id="rId2"/>
              </a:rPr>
              <a:t>www.legislation.gov.uk/uksi/2018/</a:t>
            </a:r>
            <a:r>
              <a:rPr lang="en-GB" sz="2000" dirty="0">
                <a:highlight>
                  <a:srgbClr val="FFFF00"/>
                </a:highlight>
                <a:hlinkClick r:id="rId2"/>
              </a:rPr>
              <a:t>952</a:t>
            </a:r>
            <a:r>
              <a:rPr lang="en-GB" sz="2000" dirty="0">
                <a:hlinkClick r:id="rId2"/>
              </a:rPr>
              <a:t>/made</a:t>
            </a:r>
            <a:endParaRPr lang="en-GB" sz="2000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048428"/>
            <a:ext cx="11117179" cy="1325563"/>
          </a:xfrm>
        </p:spPr>
        <p:txBody>
          <a:bodyPr/>
          <a:lstStyle/>
          <a:p>
            <a:r>
              <a:rPr lang="en-GB" dirty="0"/>
              <a:t>Meet the key stakeholders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DBE1A-903B-4D43-88C6-F5CE9E6B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4" y="2341103"/>
            <a:ext cx="11117179" cy="43803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GB" b="1" dirty="0" err="1"/>
              <a:t>PolicyConnect</a:t>
            </a:r>
            <a:endParaRPr lang="en-GB" b="1" dirty="0"/>
          </a:p>
          <a:p>
            <a:pPr lvl="1">
              <a:lnSpc>
                <a:spcPct val="120000"/>
              </a:lnSpc>
            </a:pPr>
            <a:r>
              <a:rPr lang="en-GB" dirty="0"/>
              <a:t>Trying to provide guidance, but have contributed to confusion</a:t>
            </a:r>
          </a:p>
          <a:p>
            <a:pPr>
              <a:lnSpc>
                <a:spcPct val="120000"/>
              </a:lnSpc>
            </a:pPr>
            <a:r>
              <a:rPr lang="en-GB" b="1" dirty="0"/>
              <a:t>Government Digital Services </a:t>
            </a:r>
            <a:r>
              <a:rPr lang="en-GB" dirty="0"/>
              <a:t>(GDS) 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Are providing </a:t>
            </a:r>
            <a:r>
              <a:rPr lang="en-GB" dirty="0">
                <a:hlinkClick r:id="rId3"/>
              </a:rPr>
              <a:t>guidance</a:t>
            </a:r>
            <a:r>
              <a:rPr lang="en-GB" dirty="0"/>
              <a:t>, but seem not to appreciate the scale of the task for HEIs – and have lost one key person</a:t>
            </a:r>
          </a:p>
          <a:p>
            <a:pPr>
              <a:lnSpc>
                <a:spcPct val="120000"/>
              </a:lnSpc>
            </a:pPr>
            <a:r>
              <a:rPr lang="en-GB" b="1" dirty="0" err="1"/>
              <a:t>Jisc</a:t>
            </a:r>
            <a:r>
              <a:rPr lang="en-GB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Have been working behind-the-scenes with GDS - but have lost their ‘accessibility lead’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Run monthly clinics</a:t>
            </a:r>
          </a:p>
          <a:p>
            <a:pPr>
              <a:lnSpc>
                <a:spcPct val="120000"/>
              </a:lnSpc>
            </a:pPr>
            <a:r>
              <a:rPr lang="en-GB" dirty="0"/>
              <a:t>And a Working Group – </a:t>
            </a:r>
            <a:r>
              <a:rPr lang="en-GB" b="1" dirty="0"/>
              <a:t>FHEDAWG</a:t>
            </a:r>
            <a:r>
              <a:rPr lang="en-GB" dirty="0"/>
              <a:t>…</a:t>
            </a:r>
          </a:p>
          <a:p>
            <a:pPr>
              <a:lnSpc>
                <a:spcPct val="120000"/>
              </a:lnSpc>
            </a:pPr>
            <a:endParaRPr lang="en-GB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6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048428"/>
            <a:ext cx="11117179" cy="1325563"/>
          </a:xfrm>
        </p:spPr>
        <p:txBody>
          <a:bodyPr/>
          <a:lstStyle/>
          <a:p>
            <a:r>
              <a:rPr lang="en-GB" dirty="0"/>
              <a:t>Further Higher Education Digital Accessibility Working Group (</a:t>
            </a:r>
            <a:r>
              <a:rPr lang="en-GB" dirty="0">
                <a:hlinkClick r:id="rId3"/>
              </a:rPr>
              <a:t>FHEDAWG</a:t>
            </a:r>
            <a:r>
              <a:rPr lang="en-GB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DBE1A-903B-4D43-88C6-F5CE9E6B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4" y="2698595"/>
            <a:ext cx="11117179" cy="402288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dirty="0"/>
              <a:t>Includes reps from the sector and beyond (Kent, UCL), GDS, </a:t>
            </a:r>
            <a:r>
              <a:rPr lang="en-GB" sz="2000" dirty="0" err="1"/>
              <a:t>PolicyConnect</a:t>
            </a:r>
            <a:r>
              <a:rPr lang="en-GB" sz="2000" dirty="0"/>
              <a:t>, </a:t>
            </a:r>
            <a:r>
              <a:rPr lang="en-GB" sz="2000" dirty="0" err="1"/>
              <a:t>Jisc</a:t>
            </a:r>
            <a:r>
              <a:rPr lang="en-GB" sz="2000" dirty="0"/>
              <a:t>, </a:t>
            </a:r>
            <a:r>
              <a:rPr lang="en-GB" sz="2000" dirty="0" err="1"/>
              <a:t>AbilityNet</a:t>
            </a:r>
            <a:endParaRPr lang="en-GB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Objectives: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Create model accessibility statements.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Collate guidance &amp; frameworks on how to meet standards.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Provide good practice guidance in areas where the government’s official guidance is not good enough.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Liaise with government and regulators to promote outputs and press government for better guidance.</a:t>
            </a:r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3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048428"/>
            <a:ext cx="11117179" cy="1325563"/>
          </a:xfrm>
        </p:spPr>
        <p:txBody>
          <a:bodyPr/>
          <a:lstStyle/>
          <a:p>
            <a:r>
              <a:rPr lang="en-GB" dirty="0">
                <a:hlinkClick r:id="rId3"/>
              </a:rPr>
              <a:t>Notes from a conversation with GDS</a:t>
            </a:r>
            <a:endParaRPr lang="en-GB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1F20DC-E934-1E47-8EAC-8F9BDB672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753759"/>
              </p:ext>
            </p:extLst>
          </p:nvPr>
        </p:nvGraphicFramePr>
        <p:xfrm>
          <a:off x="814039" y="2373991"/>
          <a:ext cx="10437541" cy="41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7237">
                  <a:extLst>
                    <a:ext uri="{9D8B030D-6E8A-4147-A177-3AD203B41FA5}">
                      <a16:colId xmlns:a16="http://schemas.microsoft.com/office/drawing/2014/main" val="2582280077"/>
                    </a:ext>
                  </a:extLst>
                </a:gridCol>
                <a:gridCol w="5880304">
                  <a:extLst>
                    <a:ext uri="{9D8B030D-6E8A-4147-A177-3AD203B41FA5}">
                      <a16:colId xmlns:a16="http://schemas.microsoft.com/office/drawing/2014/main" val="3596214567"/>
                    </a:ext>
                  </a:extLst>
                </a:gridCol>
              </a:tblGrid>
              <a:tr h="400442">
                <a:tc>
                  <a:txBody>
                    <a:bodyPr/>
                    <a:lstStyle/>
                    <a:p>
                      <a:r>
                        <a:rPr lang="en-US" sz="1600" dirty="0"/>
                        <a:t>Our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GDS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4571"/>
                  </a:ext>
                </a:extLst>
              </a:tr>
              <a:tr h="625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1. Definition of substantial 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regs don’t define this – it’s up to the HEI to determine…</a:t>
                      </a:r>
                    </a:p>
                    <a:p>
                      <a:r>
                        <a:rPr lang="en-US" sz="1600" dirty="0"/>
                        <a:t>Recommended FHEDAWG provide guidance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78332"/>
                  </a:ext>
                </a:extLst>
              </a:tr>
              <a:tr h="625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2. Documents and priorities </a:t>
                      </a:r>
                      <a:r>
                        <a:rPr lang="en-GB" sz="1600" b="0" dirty="0"/>
                        <a:t>– we suggested greatest good for the greater number…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We need to be clear about any ‘partial compliance’ in our Acc Statements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96187"/>
                  </a:ext>
                </a:extLst>
              </a:tr>
              <a:tr h="625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3. Third party content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If we have purchased it or funded it in some way then it’s in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83061"/>
                  </a:ext>
                </a:extLst>
              </a:tr>
              <a:tr h="625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4. Lecture capture </a:t>
                      </a:r>
                      <a:r>
                        <a:rPr lang="en-GB" sz="1600" b="0" dirty="0"/>
                        <a:t>– an additional format?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Recommended FHEDAWG provide guidance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860731"/>
                  </a:ext>
                </a:extLst>
              </a:tr>
              <a:tr h="625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5. What platforms are in scope and how do we prioritise them?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Pretty much any platform (research, student information, HR, timetabling,  finance, </a:t>
                      </a:r>
                      <a:r>
                        <a:rPr lang="en-US" sz="1600" dirty="0" err="1"/>
                        <a:t>etc</a:t>
                      </a:r>
                      <a:r>
                        <a:rPr lang="en-US" sz="1600" dirty="0"/>
                        <a:t>) once it has undergone a major revision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985875"/>
                  </a:ext>
                </a:extLst>
              </a:tr>
              <a:tr h="625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6. Disproportionate burden</a:t>
                      </a:r>
                      <a:r>
                        <a:rPr lang="en-GB" sz="1600" b="0" dirty="0"/>
                        <a:t> – one-off or incremental?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Disproportionate Burden can’t be treated as a ‘forever’ derogation.</a:t>
                      </a:r>
                    </a:p>
                    <a:p>
                      <a:r>
                        <a:rPr lang="en-US" sz="1600" dirty="0"/>
                        <a:t>Need to keep Acc Statements up-to-date.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122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39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1186"/>
            <a:ext cx="10515600" cy="1325563"/>
          </a:xfrm>
        </p:spPr>
        <p:txBody>
          <a:bodyPr/>
          <a:lstStyle/>
          <a:p>
            <a:r>
              <a:rPr lang="en-GB" dirty="0"/>
              <a:t>GDS did clarify timescales: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7EA14-006F-2540-916F-034821E4F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11686"/>
            <a:ext cx="4456471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Public-facing websites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</a:pPr>
            <a:r>
              <a:rPr lang="en-GB" sz="2600" b="1" dirty="0"/>
              <a:t>New or updated</a:t>
            </a:r>
            <a:r>
              <a:rPr lang="en-GB" sz="2600" dirty="0"/>
              <a:t> online content published on or after 23 Sept 2018 has to comply by </a:t>
            </a:r>
            <a:r>
              <a:rPr lang="en-GB" sz="2600" b="1" dirty="0"/>
              <a:t>22 Sept 2019. 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</a:pPr>
            <a:r>
              <a:rPr lang="en-GB" sz="2600" b="1" dirty="0"/>
              <a:t>Existing sites </a:t>
            </a:r>
            <a:r>
              <a:rPr lang="en-GB" sz="2600" dirty="0"/>
              <a:t>(published before 23 Sept 2018) must comply by </a:t>
            </a:r>
            <a:r>
              <a:rPr lang="en-GB" sz="2600" b="1" dirty="0"/>
              <a:t>Sept </a:t>
            </a:r>
            <a:r>
              <a:rPr lang="en-GB" b="1" dirty="0"/>
              <a:t>2020</a:t>
            </a:r>
            <a:r>
              <a:rPr lang="en-GB" dirty="0"/>
              <a:t>. </a:t>
            </a:r>
          </a:p>
          <a:p>
            <a:pPr marL="0" indent="0">
              <a:spcAft>
                <a:spcPts val="1200"/>
              </a:spcAft>
              <a:buNone/>
            </a:pP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4D2BB-70F7-F247-8A49-7D38B695A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9858" y="2611686"/>
            <a:ext cx="548394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Intranets (behind a password – e.g. VLEs)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</a:pPr>
            <a:r>
              <a:rPr lang="en-GB" sz="2600" b="1" dirty="0"/>
              <a:t>New or substantially revised </a:t>
            </a:r>
            <a:r>
              <a:rPr lang="en-GB" sz="2600" dirty="0"/>
              <a:t>content published on or after 23 Sept 2019 to comply with the requirements of the regulations </a:t>
            </a:r>
            <a:r>
              <a:rPr lang="en-GB" sz="2600" b="1" dirty="0">
                <a:solidFill>
                  <a:srgbClr val="C00000"/>
                </a:solidFill>
              </a:rPr>
              <a:t>on publication</a:t>
            </a:r>
            <a:r>
              <a:rPr lang="en-GB" sz="2600" dirty="0"/>
              <a:t>.</a:t>
            </a:r>
            <a:endParaRPr lang="en-GB" sz="2600" b="1" dirty="0"/>
          </a:p>
          <a:p>
            <a:pPr marL="342900" indent="-342900">
              <a:lnSpc>
                <a:spcPct val="110000"/>
              </a:lnSpc>
              <a:spcAft>
                <a:spcPts val="1200"/>
              </a:spcAft>
            </a:pPr>
            <a:r>
              <a:rPr lang="en-GB" sz="2600" dirty="0"/>
              <a:t>Intranet content published before 23 September 2019, doesn’t have to be brought into compliance at a fixed point; they must instead be brought into compliance </a:t>
            </a:r>
            <a:r>
              <a:rPr lang="en-GB" sz="2600" b="1" dirty="0">
                <a:solidFill>
                  <a:srgbClr val="C00000"/>
                </a:solidFill>
              </a:rPr>
              <a:t>only when first substantially revised on or after 23 September 2019</a:t>
            </a:r>
          </a:p>
          <a:p>
            <a:endParaRPr lang="en-US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7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325"/>
            <a:ext cx="10515600" cy="1325563"/>
          </a:xfrm>
        </p:spPr>
        <p:txBody>
          <a:bodyPr/>
          <a:lstStyle/>
          <a:p>
            <a:r>
              <a:rPr lang="en-GB" dirty="0"/>
              <a:t>What all institutions need to do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DBE1A-903B-4D43-88C6-F5CE9E6B4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09825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Could share ideas and examples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Understand the legislation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Identify in-scope platforms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Write accessibility statements for each platform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Develop policies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DB0F-20EF-4648-9C04-67AFFA543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09825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More localised actions needed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Assess and prioritise remediation work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Communications plan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Enhance guidance and training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Fix stuff (platforms, content)</a:t>
            </a:r>
          </a:p>
          <a:p>
            <a:pPr marL="342900" indent="-342900">
              <a:spcAft>
                <a:spcPts val="1200"/>
              </a:spcAft>
            </a:pPr>
            <a:r>
              <a:rPr lang="en-GB" dirty="0"/>
              <a:t>Establish a central point of contact</a:t>
            </a:r>
          </a:p>
          <a:p>
            <a:pPr marL="342900" indent="-342900">
              <a:spcAft>
                <a:spcPts val="1200"/>
              </a:spcAft>
            </a:pPr>
            <a:endParaRPr lang="en-GB" dirty="0"/>
          </a:p>
          <a:p>
            <a:endParaRPr lang="en-US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6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DDE7-A8A8-9C46-9F58-F12E49B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048428"/>
            <a:ext cx="11117179" cy="1325563"/>
          </a:xfrm>
        </p:spPr>
        <p:txBody>
          <a:bodyPr/>
          <a:lstStyle/>
          <a:p>
            <a:r>
              <a:rPr lang="en-GB" dirty="0"/>
              <a:t>Some possibly useful accessibility statements…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DBE1A-903B-4D43-88C6-F5CE9E6B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2341103"/>
            <a:ext cx="10230946" cy="438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Joint production from the awesome Ben Watson (University of Kent) and George Rhodes (Kent County Council)</a:t>
            </a:r>
            <a:endParaRPr lang="en-GB" sz="2400" dirty="0">
              <a:hlinkClick r:id="rId3" tooltip="Original URL:&#10;https://drive.google.com/file/d/10MRo7OXQVjGSQgYeaYvZOUYTpLoF7f2P/view?usp=sharing&#10;&#10;Click to follow link."/>
            </a:endParaRPr>
          </a:p>
          <a:p>
            <a:pPr marL="0" indent="0">
              <a:buNone/>
            </a:pPr>
            <a:r>
              <a:rPr lang="en-GB" sz="2400" b="1" dirty="0">
                <a:hlinkClick r:id="rId3" tooltip="Original URL:&#10;https://drive.google.com/file/d/10MRo7OXQVjGSQgYeaYvZOUYTpLoF7f2P/view?usp=sharing&#10;&#10;Click to follow link."/>
              </a:rPr>
              <a:t>Technical Statement</a:t>
            </a:r>
            <a:r>
              <a:rPr lang="en-GB" sz="2400" b="1" dirty="0"/>
              <a:t>​</a:t>
            </a:r>
          </a:p>
          <a:p>
            <a:r>
              <a:rPr lang="en-GB" sz="2400" dirty="0"/>
              <a:t>Includes all of the wording from the regulations.</a:t>
            </a:r>
          </a:p>
          <a:p>
            <a:pPr marL="0" indent="0">
              <a:buNone/>
            </a:pPr>
            <a:r>
              <a:rPr lang="en-GB" sz="2400" b="1" dirty="0">
                <a:hlinkClick r:id="rId4"/>
              </a:rPr>
              <a:t>Plain English Statement</a:t>
            </a:r>
            <a:endParaRPr lang="en-GB" sz="2400" b="1" dirty="0"/>
          </a:p>
          <a:p>
            <a:r>
              <a:rPr lang="en-GB" sz="2400" dirty="0"/>
              <a:t>the one we would hope most of our end users will access. A good way to help people get the best from our digital content regardless of disability…</a:t>
            </a:r>
          </a:p>
          <a:p>
            <a:pPr marL="0" indent="0">
              <a:buNone/>
            </a:pPr>
            <a:r>
              <a:rPr lang="en-GB" sz="2400" b="1" dirty="0">
                <a:hlinkClick r:id="rId5"/>
              </a:rPr>
              <a:t>Known Issues</a:t>
            </a:r>
            <a:endParaRPr lang="en-GB" sz="2400" b="1" dirty="0"/>
          </a:p>
          <a:p>
            <a:r>
              <a:rPr lang="en-GB" sz="2400" dirty="0"/>
              <a:t>An overview of current issues that have been identified through auditing or user feedback</a:t>
            </a:r>
          </a:p>
          <a:p>
            <a:endParaRPr lang="en-GB" sz="2400" dirty="0"/>
          </a:p>
        </p:txBody>
      </p:sp>
      <p:pic>
        <p:nvPicPr>
          <p:cNvPr id="5" name="Picture 4" title="Decorativ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9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0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4F39CE9075ED4BA33A0DF8203B7E34" ma:contentTypeVersion="2" ma:contentTypeDescription="Create a new document." ma:contentTypeScope="" ma:versionID="f28f2348a770cb7befbb94c5cdd2a088">
  <xsd:schema xmlns:xsd="http://www.w3.org/2001/XMLSchema" xmlns:xs="http://www.w3.org/2001/XMLSchema" xmlns:p="http://schemas.microsoft.com/office/2006/metadata/properties" xmlns:ns2="ae20df7b-2842-4320-b601-89c320fd2b19" targetNamespace="http://schemas.microsoft.com/office/2006/metadata/properties" ma:root="true" ma:fieldsID="c2a544a8b4096ff85ca60b62964c76f6" ns2:_="">
    <xsd:import namespace="ae20df7b-2842-4320-b601-89c320fd2b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20df7b-2842-4320-b601-89c320fd2b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6E668F-B543-4C2F-A2C7-3FB32F1EC8BF}">
  <ds:schemaRefs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e20df7b-2842-4320-b601-89c320fd2b19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E0F5CC-CD81-4569-94F7-DB35C510F6F8}">
  <ds:schemaRefs>
    <ds:schemaRef ds:uri="ae20df7b-2842-4320-b601-89c320fd2b1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4A58AD9-7AF3-4E76-926E-0E2DEFBF4B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640</Words>
  <Application>Microsoft Macintosh PowerPoint</Application>
  <PresentationFormat>Widescreen</PresentationFormat>
  <Paragraphs>96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What the sector needs</vt:lpstr>
      <vt:lpstr>What the sector is doing</vt:lpstr>
      <vt:lpstr>Clarity needed</vt:lpstr>
      <vt:lpstr>Meet the key stakeholders</vt:lpstr>
      <vt:lpstr>Further Higher Education Digital Accessibility Working Group (FHEDAWG)</vt:lpstr>
      <vt:lpstr>Notes from a conversation with GDS</vt:lpstr>
      <vt:lpstr>GDS did clarify timescales:</vt:lpstr>
      <vt:lpstr>What all institutions need to do</vt:lpstr>
      <vt:lpstr>Some possibly useful accessibility statements…</vt:lpstr>
      <vt:lpstr>A good read…</vt:lpstr>
      <vt:lpstr>What Ucisa is planning to do</vt:lpstr>
      <vt:lpstr>Hot off the press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sector needs</dc:title>
  <dc:creator>Strawbridge, Fiona</dc:creator>
  <cp:lastModifiedBy>Sherman, Sarah</cp:lastModifiedBy>
  <cp:revision>10</cp:revision>
  <dcterms:created xsi:type="dcterms:W3CDTF">2019-06-10T15:35:36Z</dcterms:created>
  <dcterms:modified xsi:type="dcterms:W3CDTF">2019-07-05T09:49:31Z</dcterms:modified>
</cp:coreProperties>
</file>