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1"/>
  </p:sldMasterIdLst>
  <p:notesMasterIdLst>
    <p:notesMasterId r:id="rId43"/>
  </p:notesMasterIdLst>
  <p:sldIdLst>
    <p:sldId id="256" r:id="rId2"/>
    <p:sldId id="257" r:id="rId3"/>
    <p:sldId id="258" r:id="rId4"/>
    <p:sldId id="259" r:id="rId5"/>
    <p:sldId id="260" r:id="rId6"/>
    <p:sldId id="261" r:id="rId7"/>
    <p:sldId id="262" r:id="rId8"/>
    <p:sldId id="263" r:id="rId9"/>
    <p:sldId id="270" r:id="rId10"/>
    <p:sldId id="271" r:id="rId11"/>
    <p:sldId id="272" r:id="rId12"/>
    <p:sldId id="273" r:id="rId13"/>
    <p:sldId id="274" r:id="rId14"/>
    <p:sldId id="275" r:id="rId15"/>
    <p:sldId id="276" r:id="rId16"/>
    <p:sldId id="277" r:id="rId17"/>
    <p:sldId id="311" r:id="rId18"/>
    <p:sldId id="279" r:id="rId19"/>
    <p:sldId id="280" r:id="rId20"/>
    <p:sldId id="281" r:id="rId21"/>
    <p:sldId id="282" r:id="rId22"/>
    <p:sldId id="283" r:id="rId23"/>
    <p:sldId id="284" r:id="rId24"/>
    <p:sldId id="285" r:id="rId25"/>
    <p:sldId id="286" r:id="rId26"/>
    <p:sldId id="287" r:id="rId27"/>
    <p:sldId id="266" r:id="rId28"/>
    <p:sldId id="267" r:id="rId29"/>
    <p:sldId id="288" r:id="rId30"/>
    <p:sldId id="289" r:id="rId31"/>
    <p:sldId id="290" r:id="rId32"/>
    <p:sldId id="291" r:id="rId33"/>
    <p:sldId id="292" r:id="rId34"/>
    <p:sldId id="293" r:id="rId35"/>
    <p:sldId id="294" r:id="rId36"/>
    <p:sldId id="303" r:id="rId37"/>
    <p:sldId id="299" r:id="rId38"/>
    <p:sldId id="326" r:id="rId39"/>
    <p:sldId id="265" r:id="rId40"/>
    <p:sldId id="268" r:id="rId41"/>
    <p:sldId id="269" r:id="rId42"/>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onstantia" panose="02030602050306030303" pitchFamily="18" charset="0"/>
      <p:regular r:id="rId48"/>
      <p:bold r:id="rId49"/>
      <p:italic r:id="rId50"/>
      <p:boldItalic r:id="rId51"/>
    </p:embeddedFont>
    <p:embeddedFont>
      <p:font typeface="Corbel" panose="020B0503020204020204" pitchFamily="34" charset="0"/>
      <p:regular r:id="rId52"/>
      <p:bold r:id="rId53"/>
      <p:italic r:id="rId54"/>
      <p:boldItalic r:id="rId55"/>
    </p:embeddedFont>
    <p:embeddedFont>
      <p:font typeface="Merriweather" panose="020B0604020202020204" charset="0"/>
      <p:regular r:id="rId56"/>
      <p:bold r:id="rId57"/>
      <p:italic r:id="rId58"/>
      <p:boldItalic r:id="rId59"/>
    </p:embeddedFont>
    <p:embeddedFont>
      <p:font typeface="Open Sans" panose="020B0604020202020204" charset="0"/>
      <p:regular r:id="rId60"/>
      <p:bold r:id="rId61"/>
      <p:italic r:id="rId62"/>
      <p:boldItalic r:id="rId63"/>
    </p:embeddedFont>
    <p:embeddedFont>
      <p:font typeface="Source Sans Pro" panose="020B050303040302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CD082E-614B-4AEC-9120-1DB22FDEF8C6}">
  <a:tblStyle styleId="{46CD082E-614B-4AEC-9120-1DB22FDEF8C6}" styleName="Table_0">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EA"/>
          </a:solidFill>
        </a:fill>
      </a:tcStyle>
    </a:wholeTbl>
    <a:band1H>
      <a:tcTxStyle/>
      <a:tcStyle>
        <a:tcBdr/>
        <a:fill>
          <a:solidFill>
            <a:srgbClr val="CBE2D3"/>
          </a:solidFill>
        </a:fill>
      </a:tcStyle>
    </a:band1H>
    <a:band2H>
      <a:tcTxStyle/>
      <a:tcStyle>
        <a:tcBdr/>
      </a:tcStyle>
    </a:band2H>
    <a:band1V>
      <a:tcTxStyle/>
      <a:tcStyle>
        <a:tcBdr/>
        <a:fill>
          <a:solidFill>
            <a:srgbClr val="CBE2D3"/>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7"/>
      </p:cViewPr>
      <p:guideLst/>
    </p:cSldViewPr>
  </p:slideViewPr>
  <p:notesTextViewPr>
    <p:cViewPr>
      <p:scale>
        <a:sx n="1" d="1"/>
        <a:sy n="1" d="1"/>
      </p:scale>
      <p:origin x="0" y="0"/>
    </p:cViewPr>
  </p:notesTextViewPr>
  <p:sorterViewPr>
    <p:cViewPr>
      <p:scale>
        <a:sx n="100" d="100"/>
        <a:sy n="100" d="100"/>
      </p:scale>
      <p:origin x="0" y="-87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591a34e1ed_2_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g591a34e1ed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91a34e1ed_2_1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591a34e1ed_2_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Calibri"/>
                <a:ea typeface="Calibri"/>
                <a:cs typeface="Calibri"/>
                <a:sym typeface="Calibri"/>
              </a:rPr>
              <a:t>Developmental mentoring approach can help people navigate this journey. </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GB">
                <a:latin typeface="Calibri"/>
                <a:ea typeface="Calibri"/>
                <a:cs typeface="Calibri"/>
                <a:sym typeface="Calibri"/>
              </a:rPr>
              <a:t>Supporting people to overcome these obstacles and distractions is a key part of your role, but building personal capacity in them to grow their own ability to overcome this is crucial for now and future resilience. </a:t>
            </a:r>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GB">
                <a:latin typeface="Calibri"/>
                <a:ea typeface="Calibri"/>
                <a:cs typeface="Calibri"/>
                <a:sym typeface="Calibri"/>
              </a:rPr>
              <a:t>The aim here is to foster independence not interdependence.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6" name="Google Shape;176;g591a34e1ed_2_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91a34e1ed_2_1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591a34e1ed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591a34e1ed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91a34e1ed_2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591a34e1ed_2_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Outcome</a:t>
            </a:r>
            <a:endParaRPr/>
          </a:p>
          <a:p>
            <a:pPr marL="0" lvl="0" indent="0" algn="l" rtl="0">
              <a:spcBef>
                <a:spcPts val="0"/>
              </a:spcBef>
              <a:spcAft>
                <a:spcPts val="0"/>
              </a:spcAft>
              <a:buNone/>
            </a:pPr>
            <a:r>
              <a:rPr lang="en-GB"/>
              <a:t>• What do you want to achieve? • How will you know that you have achieved it? • Describe what success looks like?</a:t>
            </a:r>
            <a:endParaRPr/>
          </a:p>
          <a:p>
            <a:pPr marL="0" lvl="0" indent="0" algn="l" rtl="0">
              <a:spcBef>
                <a:spcPts val="0"/>
              </a:spcBef>
              <a:spcAft>
                <a:spcPts val="0"/>
              </a:spcAft>
              <a:buNone/>
            </a:pPr>
            <a:endParaRPr/>
          </a:p>
          <a:p>
            <a:pPr marL="0" lvl="0" indent="0" algn="l" rtl="0">
              <a:spcBef>
                <a:spcPts val="0"/>
              </a:spcBef>
              <a:spcAft>
                <a:spcPts val="0"/>
              </a:spcAft>
              <a:buNone/>
            </a:pPr>
            <a:r>
              <a:rPr lang="en-GB" b="1"/>
              <a:t>Situation</a:t>
            </a:r>
            <a:endParaRPr/>
          </a:p>
          <a:p>
            <a:pPr marL="0" lvl="0" indent="0" algn="l" rtl="0">
              <a:spcBef>
                <a:spcPts val="0"/>
              </a:spcBef>
              <a:spcAft>
                <a:spcPts val="0"/>
              </a:spcAft>
              <a:buNone/>
            </a:pPr>
            <a:r>
              <a:rPr lang="en-GB"/>
              <a:t>What does the current situation look like? • What factors are contributing to the current situation? • What are you doing that might be contributing to the situation?</a:t>
            </a:r>
            <a:endParaRPr/>
          </a:p>
          <a:p>
            <a:pPr marL="0" lvl="0" indent="0" algn="l" rtl="0">
              <a:spcBef>
                <a:spcPts val="0"/>
              </a:spcBef>
              <a:spcAft>
                <a:spcPts val="0"/>
              </a:spcAft>
              <a:buNone/>
            </a:pPr>
            <a:endParaRPr/>
          </a:p>
          <a:p>
            <a:pPr marL="0" lvl="0" indent="0" algn="l" rtl="0">
              <a:spcBef>
                <a:spcPts val="0"/>
              </a:spcBef>
              <a:spcAft>
                <a:spcPts val="0"/>
              </a:spcAft>
              <a:buNone/>
            </a:pPr>
            <a:r>
              <a:rPr lang="en-GB" b="1"/>
              <a:t>Choices and Consequences</a:t>
            </a:r>
            <a:endParaRPr/>
          </a:p>
          <a:p>
            <a:pPr marL="0" lvl="0" indent="0" algn="l" rtl="0">
              <a:spcBef>
                <a:spcPts val="0"/>
              </a:spcBef>
              <a:spcAft>
                <a:spcPts val="0"/>
              </a:spcAft>
              <a:buNone/>
            </a:pPr>
            <a:r>
              <a:rPr lang="en-GB"/>
              <a:t>What could you do to sort out the issue? • What might be the consequences of doing that? • What would you do if you knew there would be no repercussions?</a:t>
            </a:r>
            <a:endParaRPr/>
          </a:p>
          <a:p>
            <a:pPr marL="0" lvl="0" indent="0" algn="l" rtl="0">
              <a:spcBef>
                <a:spcPts val="0"/>
              </a:spcBef>
              <a:spcAft>
                <a:spcPts val="0"/>
              </a:spcAft>
              <a:buNone/>
            </a:pPr>
            <a:endParaRPr/>
          </a:p>
          <a:p>
            <a:pPr marL="0" lvl="0" indent="0" algn="l" rtl="0">
              <a:spcBef>
                <a:spcPts val="0"/>
              </a:spcBef>
              <a:spcAft>
                <a:spcPts val="0"/>
              </a:spcAft>
              <a:buNone/>
            </a:pPr>
            <a:r>
              <a:rPr lang="en-GB" b="1"/>
              <a:t>Action</a:t>
            </a:r>
            <a:endParaRPr/>
          </a:p>
          <a:p>
            <a:pPr marL="0" lvl="0" indent="0" algn="l" rtl="0">
              <a:spcBef>
                <a:spcPts val="0"/>
              </a:spcBef>
              <a:spcAft>
                <a:spcPts val="0"/>
              </a:spcAft>
              <a:buNone/>
            </a:pPr>
            <a:r>
              <a:rPr lang="en-GB"/>
              <a:t>What will you do next? And when? • How motivated are you to do this on a scale of 1 to 10 • (If it’s not 9 or 10) Why isn’t it a 9 or a 10?</a:t>
            </a:r>
            <a:endParaRPr/>
          </a:p>
          <a:p>
            <a:pPr marL="0" lvl="0" indent="0" algn="l" rtl="0">
              <a:spcBef>
                <a:spcPts val="0"/>
              </a:spcBef>
              <a:spcAft>
                <a:spcPts val="0"/>
              </a:spcAft>
              <a:buNone/>
            </a:pPr>
            <a:endParaRPr/>
          </a:p>
          <a:p>
            <a:pPr marL="0" lvl="0" indent="0" algn="l" rtl="0">
              <a:spcBef>
                <a:spcPts val="0"/>
              </a:spcBef>
              <a:spcAft>
                <a:spcPts val="0"/>
              </a:spcAft>
              <a:buNone/>
            </a:pPr>
            <a:r>
              <a:rPr lang="en-GB" b="1"/>
              <a:t>Review</a:t>
            </a:r>
            <a:endParaRPr/>
          </a:p>
          <a:p>
            <a:pPr marL="0" lvl="0" indent="0" algn="l" rtl="0">
              <a:spcBef>
                <a:spcPts val="0"/>
              </a:spcBef>
              <a:spcAft>
                <a:spcPts val="0"/>
              </a:spcAft>
              <a:buNone/>
            </a:pPr>
            <a:r>
              <a:rPr lang="en-GB"/>
              <a:t>How will you monitor your progress? • How will you measure the outcomes? • How will you know you are moving towards the results you want? </a:t>
            </a:r>
            <a:endParaRPr/>
          </a:p>
          <a:p>
            <a:pPr marL="0" lvl="0" indent="0" algn="l" rtl="0">
              <a:spcBef>
                <a:spcPts val="0"/>
              </a:spcBef>
              <a:spcAft>
                <a:spcPts val="0"/>
              </a:spcAft>
              <a:buNone/>
            </a:pPr>
            <a:endParaRPr/>
          </a:p>
        </p:txBody>
      </p:sp>
      <p:sp>
        <p:nvSpPr>
          <p:cNvPr id="196" name="Google Shape;196;g591a34e1ed_2_1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591a34e1ed_2_1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591a34e1ed_2_1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91a34e1ed_2_1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591a34e1ed_2_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Experienced mentors can answer this better! I’d say it’s very variable and driven by what you can afford to offer as well as how many student queries there are. </a:t>
            </a:r>
            <a:r>
              <a:rPr lang="en-GB" b="1"/>
              <a:t>I think it will be busiest around July-Sept 2019, then Feb-March 2020, then July-Sept 2020. Many weeks are free/empty!</a:t>
            </a:r>
            <a:r>
              <a:rPr lang="en-GB"/>
              <a:t> I’ll do a Doodle poll ahead of Collaborate sessions </a:t>
            </a:r>
            <a:r>
              <a:rPr lang="en-GB" b="1"/>
              <a:t>to try to work around mentor availability as much as possible</a:t>
            </a:r>
            <a:r>
              <a:rPr lang="en-GB"/>
              <a:t>. Time commitment is flexible with our group model and so hopefully manageable even if additional work/family commitments come along as other mentors might be free when you are busy (just keep in touch to let us know). It’s fine to start as a mentor even if you can’t yet fully commit from May 2019 until Sept 2020.</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I’ve had a good level of interest so far so I feel like there are a sufficient number of mentors that we could manage if 1 or 2 dropped out later on (as long as different project types/methods). However, I say this only in the hope that it doesn’t put people off at this stage if they can’t yet fully commit from May 2019 until Sept 2020….of course I’ll be rather stuck if a lot drop out so really hope that doesn’t happen!!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1" name="Google Shape;211;g591a34e1ed_2_1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91a34e1ed_2_1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591a34e1ed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Helpful questions</a:t>
            </a:r>
            <a:endParaRPr/>
          </a:p>
          <a:p>
            <a:pPr marL="0" lvl="0" indent="0" algn="l" rtl="0">
              <a:spcBef>
                <a:spcPts val="0"/>
              </a:spcBef>
              <a:spcAft>
                <a:spcPts val="0"/>
              </a:spcAft>
              <a:buNone/>
            </a:pPr>
            <a:endParaRPr/>
          </a:p>
          <a:p>
            <a:pPr marL="0" lvl="0" indent="0" algn="l" rtl="0">
              <a:spcBef>
                <a:spcPts val="0"/>
              </a:spcBef>
              <a:spcAft>
                <a:spcPts val="0"/>
              </a:spcAft>
              <a:buNone/>
            </a:pPr>
            <a:r>
              <a:rPr lang="en-GB"/>
              <a:t>Open – opens up dialogue and gives mentee space to think and provide full answer.  Use Why sparingly as can feel like interrogation.</a:t>
            </a:r>
            <a:endParaRPr/>
          </a:p>
          <a:p>
            <a:pPr marL="0" lvl="0" indent="0" algn="l" rtl="0">
              <a:spcBef>
                <a:spcPts val="0"/>
              </a:spcBef>
              <a:spcAft>
                <a:spcPts val="0"/>
              </a:spcAft>
              <a:buNone/>
            </a:pPr>
            <a:r>
              <a:rPr lang="en-GB"/>
              <a:t>Probing – fill in details and help mentee explore issues in-depth</a:t>
            </a:r>
            <a:endParaRPr/>
          </a:p>
          <a:p>
            <a:pPr marL="0" lvl="0" indent="0" algn="l" rtl="0">
              <a:spcBef>
                <a:spcPts val="0"/>
              </a:spcBef>
              <a:spcAft>
                <a:spcPts val="0"/>
              </a:spcAft>
              <a:buNone/>
            </a:pPr>
            <a:r>
              <a:rPr lang="en-GB"/>
              <a:t>Reflective – repeat what mentee has says, helps mentee see impact and may lead to further insight.</a:t>
            </a:r>
            <a:endParaRPr/>
          </a:p>
          <a:p>
            <a:pPr marL="0" lvl="0" indent="0" algn="l" rtl="0">
              <a:spcBef>
                <a:spcPts val="0"/>
              </a:spcBef>
              <a:spcAft>
                <a:spcPts val="0"/>
              </a:spcAft>
              <a:buNone/>
            </a:pPr>
            <a:r>
              <a:rPr lang="en-GB"/>
              <a:t>Clarifying – helps mentor understand issue</a:t>
            </a:r>
            <a:endParaRPr/>
          </a:p>
          <a:p>
            <a:pPr marL="0" lvl="0" indent="0" algn="l" rtl="0">
              <a:spcBef>
                <a:spcPts val="0"/>
              </a:spcBef>
              <a:spcAft>
                <a:spcPts val="0"/>
              </a:spcAft>
              <a:buNone/>
            </a:pPr>
            <a:r>
              <a:rPr lang="en-GB"/>
              <a:t>Comparative – helps mentee reflect.  Give option of following with how/what.</a:t>
            </a:r>
            <a:endParaRPr/>
          </a:p>
          <a:p>
            <a:pPr marL="0" lvl="0" indent="0" algn="l" rtl="0">
              <a:spcBef>
                <a:spcPts val="0"/>
              </a:spcBef>
              <a:spcAft>
                <a:spcPts val="0"/>
              </a:spcAft>
              <a:buNone/>
            </a:pPr>
            <a:endParaRPr/>
          </a:p>
        </p:txBody>
      </p:sp>
      <p:sp>
        <p:nvSpPr>
          <p:cNvPr id="219" name="Google Shape;219;g591a34e1ed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91a34e1ed_2_1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591a34e1ed_2_1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Unhelpful questions</a:t>
            </a:r>
            <a:endParaRPr/>
          </a:p>
          <a:p>
            <a:pPr marL="0" lvl="0" indent="0" algn="l" rtl="0">
              <a:spcBef>
                <a:spcPts val="0"/>
              </a:spcBef>
              <a:spcAft>
                <a:spcPts val="0"/>
              </a:spcAft>
              <a:buNone/>
            </a:pPr>
            <a:endParaRPr/>
          </a:p>
          <a:p>
            <a:pPr marL="0" lvl="0" indent="0" algn="l" rtl="0">
              <a:spcBef>
                <a:spcPts val="0"/>
              </a:spcBef>
              <a:spcAft>
                <a:spcPts val="0"/>
              </a:spcAft>
              <a:buNone/>
            </a:pPr>
            <a:r>
              <a:rPr lang="en-GB"/>
              <a:t>Leading - Where questioner knows the answer they expect and leads the mentee to give that answer.</a:t>
            </a:r>
            <a:endParaRPr/>
          </a:p>
          <a:p>
            <a:pPr marL="0" lvl="0" indent="0" algn="l" rtl="0">
              <a:spcBef>
                <a:spcPts val="0"/>
              </a:spcBef>
              <a:spcAft>
                <a:spcPts val="0"/>
              </a:spcAft>
              <a:buNone/>
            </a:pPr>
            <a:r>
              <a:rPr lang="en-GB"/>
              <a:t>Multiple – sting of questions in one.  Mentee usually answers the last one or one they like the best?</a:t>
            </a:r>
            <a:endParaRPr/>
          </a:p>
          <a:p>
            <a:pPr marL="0" lvl="0" indent="0" algn="l" rtl="0">
              <a:spcBef>
                <a:spcPts val="0"/>
              </a:spcBef>
              <a:spcAft>
                <a:spcPts val="0"/>
              </a:spcAft>
              <a:buNone/>
            </a:pPr>
            <a:endParaRPr/>
          </a:p>
          <a:p>
            <a:pPr marL="0" lvl="0" indent="0" algn="l" rtl="0">
              <a:spcBef>
                <a:spcPts val="0"/>
              </a:spcBef>
              <a:spcAft>
                <a:spcPts val="0"/>
              </a:spcAft>
              <a:buNone/>
            </a:pPr>
            <a:r>
              <a:rPr lang="en-GB"/>
              <a:t>Trick – attempt to trick the mentee into revealing something through answering an apparently different question.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9" name="Google Shape;229;g591a34e1ed_2_1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07C7398D-A3C2-2D4A-BB3F-7B427B5B3260}" type="slidenum">
              <a:rPr lang="en-US" smtClean="0"/>
              <a:t>17</a:t>
            </a:fld>
            <a:endParaRPr lang="en-US"/>
          </a:p>
        </p:txBody>
      </p:sp>
    </p:spTree>
    <p:extLst>
      <p:ext uri="{BB962C8B-B14F-4D97-AF65-F5344CB8AC3E}">
        <p14:creationId xmlns:p14="http://schemas.microsoft.com/office/powerpoint/2010/main" val="2725516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91a34e1ed_2_1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591a34e1ed_2_1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Encouraging students to critically reflect </a:t>
            </a:r>
            <a:r>
              <a:rPr lang="en-GB" b="1"/>
              <a:t>on what they are doing, think out loud</a:t>
            </a:r>
            <a:r>
              <a:rPr lang="en-GB"/>
              <a:t>, and develop problem solving skills, </a:t>
            </a:r>
            <a:r>
              <a:rPr lang="en-GB" b="1"/>
              <a:t>goal setting</a:t>
            </a:r>
            <a:r>
              <a:rPr lang="en-GB"/>
              <a:t>, mentors ask questions rather than tell students what to do, empower students to find their own way forward, offer supportive challenge </a:t>
            </a:r>
            <a:r>
              <a:rPr lang="en-GB" b="1"/>
              <a:t>to stretch and show you have confidence in them to achieve</a:t>
            </a:r>
            <a:r>
              <a:rPr lang="en-GB"/>
              <a:t>. Asking questions like: “What made you think that? How did you come to that conclusion?” Offer a different, more objective, perspective.</a:t>
            </a:r>
            <a:endParaRPr/>
          </a:p>
          <a:p>
            <a:pPr marL="0" lvl="0" indent="0" algn="l" rtl="0">
              <a:spcBef>
                <a:spcPts val="0"/>
              </a:spcBef>
              <a:spcAft>
                <a:spcPts val="0"/>
              </a:spcAft>
              <a:buNone/>
            </a:pPr>
            <a:endParaRPr/>
          </a:p>
          <a:p>
            <a:pPr marL="0" lvl="0" indent="0" algn="l" rtl="0">
              <a:spcBef>
                <a:spcPts val="0"/>
              </a:spcBef>
              <a:spcAft>
                <a:spcPts val="0"/>
              </a:spcAft>
              <a:buNone/>
            </a:pPr>
            <a:r>
              <a:rPr lang="en-GB"/>
              <a:t>Invest time and focus in </a:t>
            </a:r>
            <a:r>
              <a:rPr lang="en-GB" b="1"/>
              <a:t>listening/reading</a:t>
            </a:r>
            <a:r>
              <a:rPr lang="en-GB"/>
              <a:t> what student is trying to communicate and trying to understand this rather than being overly distracted by what you will say in response. </a:t>
            </a:r>
            <a:endParaRPr/>
          </a:p>
          <a:p>
            <a:pPr marL="0" lvl="0" indent="0" algn="l" rtl="0">
              <a:spcBef>
                <a:spcPts val="0"/>
              </a:spcBef>
              <a:spcAft>
                <a:spcPts val="0"/>
              </a:spcAft>
              <a:buNone/>
            </a:pPr>
            <a:r>
              <a:rPr lang="en-GB"/>
              <a:t>Don’t respond too quickly – allow time for reflecting on what you’ve heard/read. </a:t>
            </a:r>
            <a:endParaRPr/>
          </a:p>
          <a:p>
            <a:pPr marL="0" lvl="0" indent="0" algn="l" rtl="0">
              <a:spcBef>
                <a:spcPts val="0"/>
              </a:spcBef>
              <a:spcAft>
                <a:spcPts val="0"/>
              </a:spcAft>
              <a:buNone/>
            </a:pPr>
            <a:r>
              <a:rPr lang="en-GB"/>
              <a:t>Respond in a non-judgemental way.</a:t>
            </a:r>
            <a:endParaRPr/>
          </a:p>
          <a:p>
            <a:pPr marL="0" lvl="0" indent="0" algn="l" rtl="0">
              <a:spcBef>
                <a:spcPts val="0"/>
              </a:spcBef>
              <a:spcAft>
                <a:spcPts val="0"/>
              </a:spcAft>
              <a:buNone/>
            </a:pPr>
            <a:r>
              <a:rPr lang="en-GB"/>
              <a:t>Summarise/paraphrase what they said, including emotions.</a:t>
            </a:r>
            <a:endParaRPr/>
          </a:p>
          <a:p>
            <a:pPr marL="0" lvl="0" indent="0" algn="l" rtl="0">
              <a:spcBef>
                <a:spcPts val="0"/>
              </a:spcBef>
              <a:spcAft>
                <a:spcPts val="0"/>
              </a:spcAft>
              <a:buNone/>
            </a:pPr>
            <a:endParaRPr/>
          </a:p>
        </p:txBody>
      </p:sp>
      <p:sp>
        <p:nvSpPr>
          <p:cNvPr id="251" name="Google Shape;251;g591a34e1ed_2_1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91a34e1ed_2_1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591a34e1ed_2_1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91a34e1ed_2_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g591a34e1ed_2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91a34e1ed_2_1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591a34e1ed_2_1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Slide based on some useful bits from about 13 mins into this video up to about 30 mins (and see more resources on end slides):</a:t>
            </a:r>
            <a:endParaRPr/>
          </a:p>
          <a:p>
            <a:pPr marL="0" lvl="0" indent="0" algn="l" rtl="0">
              <a:spcBef>
                <a:spcPts val="0"/>
              </a:spcBef>
              <a:spcAft>
                <a:spcPts val="0"/>
              </a:spcAft>
              <a:buNone/>
            </a:pPr>
            <a:r>
              <a:rPr lang="en-GB"/>
              <a:t>https://www.youtube.com/watch?v=TXSVO29x7Pc&amp;t=46s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7" name="Google Shape;267;g591a34e1ed_2_1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591a34e1ed_2_1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591a34e1ed_2_1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Slide based on some useful bits from about 13 mins into this video up to about 30 mins (and see more resources on end slides):</a:t>
            </a:r>
            <a:endParaRPr/>
          </a:p>
          <a:p>
            <a:pPr marL="0" lvl="0" indent="0" algn="l" rtl="0">
              <a:spcBef>
                <a:spcPts val="0"/>
              </a:spcBef>
              <a:spcAft>
                <a:spcPts val="0"/>
              </a:spcAft>
              <a:buNone/>
            </a:pPr>
            <a:r>
              <a:rPr lang="en-GB"/>
              <a:t>https://www.youtube.com/watch?v=TXSVO29x7Pc&amp;t=46s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5" name="Google Shape;275;g591a34e1ed_2_1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91a34e1ed_2_1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591a34e1ed_2_1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91a34e1ed_2_1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591a34e1ed_2_1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Slide based on some useful bits from about 13 mins into this video up to about 30 mins (and see more resources on end slides):</a:t>
            </a:r>
            <a:endParaRPr/>
          </a:p>
          <a:p>
            <a:pPr marL="0" lvl="0" indent="0" algn="l" rtl="0">
              <a:spcBef>
                <a:spcPts val="0"/>
              </a:spcBef>
              <a:spcAft>
                <a:spcPts val="0"/>
              </a:spcAft>
              <a:buNone/>
            </a:pPr>
            <a:r>
              <a:rPr lang="en-GB"/>
              <a:t>https://www.youtube.com/watch?v=TXSVO29x7Pc&amp;t=46s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2" name="Google Shape;292;g591a34e1ed_2_1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586bce000d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586bce000d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GB" b="1"/>
              <a:t>I suggest you say more like “I believe you can do it” rather than “you will definitely do it” or “I’m sure you will pass”, so that you are encouraging and show belief in them without overstating this (given that they are at the start of their journey and you will not be the examiner!)</a:t>
            </a:r>
            <a:endParaRPr b="1"/>
          </a:p>
          <a:p>
            <a:pPr marL="0" lvl="0" indent="0" algn="l" rtl="0">
              <a:lnSpc>
                <a:spcPct val="115000"/>
              </a:lnSpc>
              <a:spcBef>
                <a:spcPts val="0"/>
              </a:spcBef>
              <a:spcAft>
                <a:spcPts val="0"/>
              </a:spcAft>
              <a:buSzPts val="1100"/>
              <a:buNone/>
            </a:pPr>
            <a:endParaRPr b="1"/>
          </a:p>
          <a:p>
            <a:pPr marL="0" lvl="0" indent="0" algn="l" rtl="0">
              <a:lnSpc>
                <a:spcPct val="115000"/>
              </a:lnSpc>
              <a:spcBef>
                <a:spcPts val="0"/>
              </a:spcBef>
              <a:spcAft>
                <a:spcPts val="0"/>
              </a:spcAft>
              <a:buSzPts val="1100"/>
              <a:buNone/>
            </a:pPr>
            <a:r>
              <a:rPr lang="en-GB" b="1"/>
              <a:t>Terminology: Me and Sarah Smith (who took over from Rebecca French) are “Project Module Organisers (PMOs)”, your “supervisor” gave you specific feedback on forms and regular Skypes, your “examiners” gave you grade and final feedback, and you are “alumni mentors”</a:t>
            </a:r>
            <a:endParaRPr b="1"/>
          </a:p>
          <a:p>
            <a:pPr marL="0" lvl="0" indent="0" algn="l" rtl="0">
              <a:spcBef>
                <a:spcPts val="0"/>
              </a:spcBef>
              <a:spcAft>
                <a:spcPts val="0"/>
              </a:spcAft>
              <a:buNone/>
            </a:pPr>
            <a:endParaRPr/>
          </a:p>
        </p:txBody>
      </p:sp>
      <p:sp>
        <p:nvSpPr>
          <p:cNvPr id="301" name="Google Shape;301;g586bce000d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b7ef27e38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b7ef27e38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5b7ef27e38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91a34e1ed_2_2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591a34e1ed_2_20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91a34e1ed_2_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591a34e1ed_2_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753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91a34e1ed_2_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591a34e1ed_2_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Filming from the graduation in March 2018 was edited together with remote recordings in order to produce a series of seven videos which combined responses from eight alumni mentors to the following questions  from PMOs</a:t>
            </a:r>
            <a:endParaRPr/>
          </a:p>
        </p:txBody>
      </p:sp>
      <p:sp>
        <p:nvSpPr>
          <p:cNvPr id="138" name="Google Shape;138;g591a34e1ed_2_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extLst>
      <p:ext uri="{BB962C8B-B14F-4D97-AF65-F5344CB8AC3E}">
        <p14:creationId xmlns:p14="http://schemas.microsoft.com/office/powerpoint/2010/main" val="253380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91a34e1ed_2_2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591a34e1ed_2_2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Library will run several Collaborate drop-in clinics in Feb and March, if you can join any, but key one to join will be the end ‘wrap-up’ session in mid March.</a:t>
            </a:r>
            <a:endParaRPr/>
          </a:p>
        </p:txBody>
      </p:sp>
      <p:sp>
        <p:nvSpPr>
          <p:cNvPr id="328" name="Google Shape;328;g591a34e1ed_2_2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91a34e1ed_2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591a34e1ed_2_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g591a34e1ed_2_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91a34e1ed_2_2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591a34e1ed_2_2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91a34e1ed_2_2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591a34e1ed_2_2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91a34e1ed_2_2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591a34e1ed_2_2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591a34e1ed_2_2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91a34e1ed_2_2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g591a34e1ed_2_2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91a34e1ed_2_2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591a34e1ed_2_2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91a34e1ed_2_2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591a34e1ed_2_2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591a34e1ed_2_3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g591a34e1ed_2_3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91a34e1ed_2_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591a34e1ed_2_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11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91a34e1ed_2_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591a34e1ed_2_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135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91a34e1ed_2_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591a34e1ed_2_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24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91a34e1ed_2_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591a34e1ed_2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91a34e1ed_2_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a:t>It’s a group mentoring approach so not one-to-one. </a:t>
            </a:r>
            <a:endParaRPr/>
          </a:p>
          <a:p>
            <a:pPr marL="0" lvl="0" indent="0" algn="l" rtl="0">
              <a:lnSpc>
                <a:spcPct val="115000"/>
              </a:lnSpc>
              <a:spcBef>
                <a:spcPts val="0"/>
              </a:spcBef>
              <a:spcAft>
                <a:spcPts val="0"/>
              </a:spcAft>
              <a:buClr>
                <a:schemeClr val="dk1"/>
              </a:buClr>
              <a:buSzPts val="1100"/>
              <a:buFont typeface="Arial"/>
              <a:buNone/>
            </a:pPr>
            <a:r>
              <a:rPr lang="en-GB"/>
              <a:t>Mentors operate as a group supporting all students and only interact within the bounds of Moodle/Collaborate so that all students benefit and PMOs are around monitoring/inputting as required.</a:t>
            </a:r>
            <a:endParaRPr/>
          </a:p>
          <a:p>
            <a:pPr marL="0" lvl="0" indent="0" algn="l" rtl="0">
              <a:lnSpc>
                <a:spcPct val="115000"/>
              </a:lnSpc>
              <a:spcBef>
                <a:spcPts val="0"/>
              </a:spcBef>
              <a:spcAft>
                <a:spcPts val="0"/>
              </a:spcAft>
              <a:buClr>
                <a:schemeClr val="dk1"/>
              </a:buClr>
              <a:buSzPts val="1100"/>
              <a:buFont typeface="Arial"/>
              <a:buNone/>
            </a:pPr>
            <a:r>
              <a:rPr lang="en-GB"/>
              <a:t>I ask mentors to share with me the drafts of their initial introduction message and first reply to a student prior to posting on Moodle.</a:t>
            </a:r>
            <a:endParaRPr/>
          </a:p>
          <a:p>
            <a:pPr marL="0" lvl="0" indent="0" algn="l" rtl="0">
              <a:lnSpc>
                <a:spcPct val="115000"/>
              </a:lnSpc>
              <a:spcBef>
                <a:spcPts val="0"/>
              </a:spcBef>
              <a:spcAft>
                <a:spcPts val="0"/>
              </a:spcAft>
              <a:buClr>
                <a:schemeClr val="dk1"/>
              </a:buClr>
              <a:buSzPts val="1100"/>
              <a:buFont typeface="Arial"/>
              <a:buNone/>
            </a:pPr>
            <a:r>
              <a:rPr lang="en-GB"/>
              <a:t>Following this, there is generally no need for mentors to check Moodle posts with PMOs first (unless you are unsure about anything), but we as PMOs will post any messages of clarification afterwards, if needed.</a:t>
            </a:r>
            <a:endParaRPr/>
          </a:p>
          <a:p>
            <a:pPr marL="0" lvl="0" indent="0" algn="l" rtl="0">
              <a:spcBef>
                <a:spcPts val="0"/>
              </a:spcBef>
              <a:spcAft>
                <a:spcPts val="0"/>
              </a:spcAft>
              <a:buNone/>
            </a:pPr>
            <a:endParaRPr/>
          </a:p>
        </p:txBody>
      </p:sp>
      <p:sp>
        <p:nvSpPr>
          <p:cNvPr id="81" name="Google Shape;81;g591a34e1ed_2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91a34e1ed_5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591a34e1ed_5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591a34e1ed_5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91a34e1ed_2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591a34e1ed_2_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591a34e1ed_2_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91a34e1ed_2_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591a34e1ed_2_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591a34e1ed_2_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91a34e1ed_2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591a34e1ed_2_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u="sng">
                <a:solidFill>
                  <a:schemeClr val="dk1"/>
                </a:solidFill>
                <a:latin typeface="Calibri"/>
                <a:ea typeface="Calibri"/>
                <a:cs typeface="Calibri"/>
                <a:sym typeface="Calibri"/>
              </a:rPr>
              <a:t>Developmental Mentoring</a:t>
            </a:r>
            <a:r>
              <a:rPr lang="en-GB" sz="1200">
                <a:solidFill>
                  <a:schemeClr val="dk1"/>
                </a:solidFill>
                <a:latin typeface="Calibri"/>
                <a:ea typeface="Calibri"/>
                <a:cs typeface="Calibri"/>
                <a:sym typeface="Calibri"/>
              </a:rPr>
              <a:t> emerged in Europe in the 1980s as a process for empowering others to take charge of their own development. Here, the Mentor’s accumulated experience and wisdom are not necessarily passed on, but can be accessed when appropriate.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b="1">
                <a:solidFill>
                  <a:schemeClr val="dk1"/>
                </a:solidFill>
                <a:latin typeface="Calibri"/>
                <a:ea typeface="Calibri"/>
                <a:cs typeface="Calibri"/>
                <a:sym typeface="Calibri"/>
              </a:rPr>
              <a:t>Features of Developmental Mentoring:</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The Mentee needs to achieve some form of change – e.g. in their level of understanding or taking on more responsibility.</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There is a high level of trust and openness that allows the Mentor and Mentee to address difficult issues as they arise.</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There is no line of accountability, i.e. boss and direct report, or parent and child. Usually the Mentor has little direct ‘power’ over the Mentee.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Generosity of time and help by the Mentor.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Recognition of the value in learning together despite the different levels of experience.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2" name="Google Shape;162;g591a34e1ed_2_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Standard_Slide_Dark_Green">
  <p:cSld name="2_Standard_Slide_Dark_Green">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_Slide_Green">
  <p:cSld name="Standard_Slide_Green">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457200" y="1477818"/>
            <a:ext cx="8229600" cy="4821382"/>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1pPr>
            <a:lvl2pPr marL="914400" marR="0" lvl="1" indent="-362013" algn="l" rtl="0">
              <a:spcBef>
                <a:spcPts val="420"/>
              </a:spcBef>
              <a:spcAft>
                <a:spcPts val="0"/>
              </a:spcAft>
              <a:buClr>
                <a:schemeClr val="dk1"/>
              </a:buClr>
              <a:buSzPts val="2101"/>
              <a:buFont typeface="Arial"/>
              <a:buChar char="–"/>
              <a:defRPr sz="2101"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9pPr>
          </a:lstStyle>
          <a:p>
            <a:endParaRPr/>
          </a:p>
        </p:txBody>
      </p:sp>
      <p:sp>
        <p:nvSpPr>
          <p:cNvPr id="15" name="Google Shape;15;p3"/>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1"/>
              </a:buClr>
              <a:buSzPts val="3200"/>
              <a:buFont typeface="Constantia"/>
              <a:buNone/>
              <a:defRPr sz="3200" b="1" i="0" u="none" strike="noStrike" cap="none">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rbel"/>
                <a:ea typeface="Corbel"/>
                <a:cs typeface="Corbel"/>
                <a:sym typeface="Corbel"/>
              </a:defRPr>
            </a:lvl1pPr>
            <a:lvl2pPr marL="0" marR="0" lvl="1" indent="0" algn="r" rtl="0">
              <a:spcBef>
                <a:spcPts val="0"/>
              </a:spcBef>
              <a:buNone/>
              <a:defRPr sz="1200" b="0" i="0" u="none" strike="noStrike" cap="none">
                <a:solidFill>
                  <a:srgbClr val="888888"/>
                </a:solidFill>
                <a:latin typeface="Corbel"/>
                <a:ea typeface="Corbel"/>
                <a:cs typeface="Corbel"/>
                <a:sym typeface="Corbel"/>
              </a:defRPr>
            </a:lvl2pPr>
            <a:lvl3pPr marL="0" marR="0" lvl="2" indent="0" algn="r" rtl="0">
              <a:spcBef>
                <a:spcPts val="0"/>
              </a:spcBef>
              <a:buNone/>
              <a:defRPr sz="1200" b="0" i="0" u="none" strike="noStrike" cap="none">
                <a:solidFill>
                  <a:srgbClr val="888888"/>
                </a:solidFill>
                <a:latin typeface="Corbel"/>
                <a:ea typeface="Corbel"/>
                <a:cs typeface="Corbel"/>
                <a:sym typeface="Corbel"/>
              </a:defRPr>
            </a:lvl3pPr>
            <a:lvl4pPr marL="0" marR="0" lvl="3" indent="0" algn="r" rtl="0">
              <a:spcBef>
                <a:spcPts val="0"/>
              </a:spcBef>
              <a:buNone/>
              <a:defRPr sz="1200" b="0" i="0" u="none" strike="noStrike" cap="none">
                <a:solidFill>
                  <a:srgbClr val="888888"/>
                </a:solidFill>
                <a:latin typeface="Corbel"/>
                <a:ea typeface="Corbel"/>
                <a:cs typeface="Corbel"/>
                <a:sym typeface="Corbel"/>
              </a:defRPr>
            </a:lvl4pPr>
            <a:lvl5pPr marL="0" marR="0" lvl="4" indent="0" algn="r" rtl="0">
              <a:spcBef>
                <a:spcPts val="0"/>
              </a:spcBef>
              <a:buNone/>
              <a:defRPr sz="1200" b="0" i="0" u="none" strike="noStrike" cap="none">
                <a:solidFill>
                  <a:srgbClr val="888888"/>
                </a:solidFill>
                <a:latin typeface="Corbel"/>
                <a:ea typeface="Corbel"/>
                <a:cs typeface="Corbel"/>
                <a:sym typeface="Corbel"/>
              </a:defRPr>
            </a:lvl5pPr>
            <a:lvl6pPr marL="0" marR="0" lvl="5" indent="0" algn="r" rtl="0">
              <a:spcBef>
                <a:spcPts val="0"/>
              </a:spcBef>
              <a:buNone/>
              <a:defRPr sz="1200" b="0" i="0" u="none" strike="noStrike" cap="none">
                <a:solidFill>
                  <a:srgbClr val="888888"/>
                </a:solidFill>
                <a:latin typeface="Corbel"/>
                <a:ea typeface="Corbel"/>
                <a:cs typeface="Corbel"/>
                <a:sym typeface="Corbel"/>
              </a:defRPr>
            </a:lvl6pPr>
            <a:lvl7pPr marL="0" marR="0" lvl="6" indent="0" algn="r" rtl="0">
              <a:spcBef>
                <a:spcPts val="0"/>
              </a:spcBef>
              <a:buNone/>
              <a:defRPr sz="1200" b="0" i="0" u="none" strike="noStrike" cap="none">
                <a:solidFill>
                  <a:srgbClr val="888888"/>
                </a:solidFill>
                <a:latin typeface="Corbel"/>
                <a:ea typeface="Corbel"/>
                <a:cs typeface="Corbel"/>
                <a:sym typeface="Corbel"/>
              </a:defRPr>
            </a:lvl7pPr>
            <a:lvl8pPr marL="0" marR="0" lvl="7" indent="0" algn="r" rtl="0">
              <a:spcBef>
                <a:spcPts val="0"/>
              </a:spcBef>
              <a:buNone/>
              <a:defRPr sz="1200" b="0" i="0" u="none" strike="noStrike" cap="none">
                <a:solidFill>
                  <a:srgbClr val="888888"/>
                </a:solidFill>
                <a:latin typeface="Corbel"/>
                <a:ea typeface="Corbel"/>
                <a:cs typeface="Corbel"/>
                <a:sym typeface="Corbel"/>
              </a:defRPr>
            </a:lvl8pPr>
            <a:lvl9pPr marL="0" marR="0" lvl="8" indent="0" algn="r" rtl="0">
              <a:spcBef>
                <a:spcPts val="0"/>
              </a:spcBef>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tandard_Slide_Dark_Green">
  <p:cSld name="1_Standard_Slide_Dark_Green">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_Slide_Dark_Green">
  <p:cSld name="Standard_Slide_Dark_Green">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1"/>
              </a:buClr>
              <a:buSzPts val="2800"/>
              <a:buFont typeface="Constantia"/>
              <a:buNone/>
              <a:defRPr sz="2800" b="0" i="0" u="none" strike="noStrike" cap="none">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5"/>
          <p:cNvSpPr txBox="1">
            <a:spLocks noGrp="1"/>
          </p:cNvSpPr>
          <p:nvPr>
            <p:ph type="body" idx="1"/>
          </p:nvPr>
        </p:nvSpPr>
        <p:spPr>
          <a:xfrm>
            <a:off x="457200" y="1477818"/>
            <a:ext cx="8229600" cy="4821382"/>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dk1"/>
              </a:buClr>
              <a:buSzPts val="2000"/>
              <a:buFont typeface="Arial"/>
              <a:buNone/>
              <a:defRPr sz="2000" b="0" i="0">
                <a:solidFill>
                  <a:schemeClr val="dk1"/>
                </a:solidFill>
                <a:latin typeface="Corbel"/>
                <a:ea typeface="Corbel"/>
                <a:cs typeface="Corbel"/>
                <a:sym typeface="Corbel"/>
              </a:defRPr>
            </a:lvl1pPr>
            <a:lvl2pPr marL="914400" marR="0" lvl="1" indent="-362013" algn="l" rtl="0">
              <a:spcBef>
                <a:spcPts val="420"/>
              </a:spcBef>
              <a:spcAft>
                <a:spcPts val="0"/>
              </a:spcAft>
              <a:buClr>
                <a:schemeClr val="dk1"/>
              </a:buClr>
              <a:buSzPts val="2101"/>
              <a:buFont typeface="Arial"/>
              <a:buChar char="–"/>
              <a:defRPr sz="2101"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9pPr>
          </a:lstStyle>
          <a:p>
            <a:endParaRPr/>
          </a:p>
        </p:txBody>
      </p:sp>
      <p:sp>
        <p:nvSpPr>
          <p:cNvPr id="23" name="Google Shape;23;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orbel"/>
                <a:ea typeface="Corbel"/>
                <a:cs typeface="Corbel"/>
                <a:sym typeface="Corbel"/>
              </a:defRPr>
            </a:lvl1pPr>
            <a:lvl2pPr marL="0" marR="0" lvl="1" indent="0" algn="r" rtl="0">
              <a:spcBef>
                <a:spcPts val="0"/>
              </a:spcBef>
              <a:buNone/>
              <a:defRPr sz="1200">
                <a:solidFill>
                  <a:srgbClr val="888888"/>
                </a:solidFill>
                <a:latin typeface="Corbel"/>
                <a:ea typeface="Corbel"/>
                <a:cs typeface="Corbel"/>
                <a:sym typeface="Corbel"/>
              </a:defRPr>
            </a:lvl2pPr>
            <a:lvl3pPr marL="0" marR="0" lvl="2" indent="0" algn="r" rtl="0">
              <a:spcBef>
                <a:spcPts val="0"/>
              </a:spcBef>
              <a:buNone/>
              <a:defRPr sz="1200">
                <a:solidFill>
                  <a:srgbClr val="888888"/>
                </a:solidFill>
                <a:latin typeface="Corbel"/>
                <a:ea typeface="Corbel"/>
                <a:cs typeface="Corbel"/>
                <a:sym typeface="Corbel"/>
              </a:defRPr>
            </a:lvl3pPr>
            <a:lvl4pPr marL="0" marR="0" lvl="3" indent="0" algn="r" rtl="0">
              <a:spcBef>
                <a:spcPts val="0"/>
              </a:spcBef>
              <a:buNone/>
              <a:defRPr sz="1200">
                <a:solidFill>
                  <a:srgbClr val="888888"/>
                </a:solidFill>
                <a:latin typeface="Corbel"/>
                <a:ea typeface="Corbel"/>
                <a:cs typeface="Corbel"/>
                <a:sym typeface="Corbel"/>
              </a:defRPr>
            </a:lvl4pPr>
            <a:lvl5pPr marL="0" marR="0" lvl="4" indent="0" algn="r" rtl="0">
              <a:spcBef>
                <a:spcPts val="0"/>
              </a:spcBef>
              <a:buNone/>
              <a:defRPr sz="1200">
                <a:solidFill>
                  <a:srgbClr val="888888"/>
                </a:solidFill>
                <a:latin typeface="Corbel"/>
                <a:ea typeface="Corbel"/>
                <a:cs typeface="Corbel"/>
                <a:sym typeface="Corbel"/>
              </a:defRPr>
            </a:lvl5pPr>
            <a:lvl6pPr marL="0" marR="0" lvl="5" indent="0" algn="r" rtl="0">
              <a:spcBef>
                <a:spcPts val="0"/>
              </a:spcBef>
              <a:buNone/>
              <a:defRPr sz="1200">
                <a:solidFill>
                  <a:srgbClr val="888888"/>
                </a:solidFill>
                <a:latin typeface="Corbel"/>
                <a:ea typeface="Corbel"/>
                <a:cs typeface="Corbel"/>
                <a:sym typeface="Corbel"/>
              </a:defRPr>
            </a:lvl6pPr>
            <a:lvl7pPr marL="0" marR="0" lvl="6" indent="0" algn="r" rtl="0">
              <a:spcBef>
                <a:spcPts val="0"/>
              </a:spcBef>
              <a:buNone/>
              <a:defRPr sz="1200">
                <a:solidFill>
                  <a:srgbClr val="888888"/>
                </a:solidFill>
                <a:latin typeface="Corbel"/>
                <a:ea typeface="Corbel"/>
                <a:cs typeface="Corbel"/>
                <a:sym typeface="Corbel"/>
              </a:defRPr>
            </a:lvl7pPr>
            <a:lvl8pPr marL="0" marR="0" lvl="7" indent="0" algn="r" rtl="0">
              <a:spcBef>
                <a:spcPts val="0"/>
              </a:spcBef>
              <a:buNone/>
              <a:defRPr sz="1200">
                <a:solidFill>
                  <a:srgbClr val="888888"/>
                </a:solidFill>
                <a:latin typeface="Corbel"/>
                <a:ea typeface="Corbel"/>
                <a:cs typeface="Corbel"/>
                <a:sym typeface="Corbel"/>
              </a:defRPr>
            </a:lvl8pPr>
            <a:lvl9pPr marL="0" marR="0" lvl="8" indent="0" algn="r" rtl="0">
              <a:spcBef>
                <a:spcPts val="0"/>
              </a:spcBef>
              <a:buNone/>
              <a:defRPr sz="1200">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
        <p:nvSpPr>
          <p:cNvPr id="24" name="Google Shape;24;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Column_Slide_Dark_Green">
  <p:cSld name="Two_Column_Slide_Dark_Green">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3575050" y="1491919"/>
            <a:ext cx="5111750" cy="4807281"/>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dk1"/>
              </a:buClr>
              <a:buSzPts val="2000"/>
              <a:buFont typeface="Arial"/>
              <a:buChar char="•"/>
              <a:defRPr sz="2000">
                <a:solidFill>
                  <a:schemeClr val="dk1"/>
                </a:solidFill>
                <a:latin typeface="Corbel"/>
                <a:ea typeface="Corbel"/>
                <a:cs typeface="Corbel"/>
                <a:sym typeface="Corbel"/>
              </a:defRPr>
            </a:lvl1pPr>
            <a:lvl2pPr marL="914400" marR="0" lvl="1" indent="-362013" algn="l" rtl="0">
              <a:spcBef>
                <a:spcPts val="420"/>
              </a:spcBef>
              <a:spcAft>
                <a:spcPts val="0"/>
              </a:spcAft>
              <a:buClr>
                <a:schemeClr val="dk1"/>
              </a:buClr>
              <a:buSzPts val="2101"/>
              <a:buFont typeface="Arial"/>
              <a:buChar char="–"/>
              <a:defRPr sz="2101"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9pPr>
          </a:lstStyle>
          <a:p>
            <a:endParaRPr/>
          </a:p>
        </p:txBody>
      </p:sp>
      <p:sp>
        <p:nvSpPr>
          <p:cNvPr id="27" name="Google Shape;27;p6"/>
          <p:cNvSpPr txBox="1">
            <a:spLocks noGrp="1"/>
          </p:cNvSpPr>
          <p:nvPr>
            <p:ph type="body" idx="2"/>
          </p:nvPr>
        </p:nvSpPr>
        <p:spPr>
          <a:xfrm>
            <a:off x="457201" y="1491919"/>
            <a:ext cx="3008313" cy="4807281"/>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dk1"/>
              </a:buClr>
              <a:buSzPts val="2000"/>
              <a:buFont typeface="Arial"/>
              <a:buNone/>
              <a:defRPr sz="2000">
                <a:solidFill>
                  <a:schemeClr val="dk1"/>
                </a:solidFill>
                <a:latin typeface="Corbel"/>
                <a:ea typeface="Corbel"/>
                <a:cs typeface="Corbel"/>
                <a:sym typeface="Corbel"/>
              </a:defRPr>
            </a:lvl1pPr>
            <a:lvl2pPr marL="914400" marR="0" lvl="1"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2pPr>
            <a:lvl3pPr marL="1371600" marR="0" lvl="2" indent="-228600" algn="l" rtl="0">
              <a:spcBef>
                <a:spcPts val="150"/>
              </a:spcBef>
              <a:spcAft>
                <a:spcPts val="0"/>
              </a:spcAft>
              <a:buClr>
                <a:schemeClr val="dk1"/>
              </a:buClr>
              <a:buSzPts val="750"/>
              <a:buFont typeface="Arial"/>
              <a:buNone/>
              <a:defRPr sz="750" b="0" i="0" u="none" strike="noStrike" cap="none">
                <a:solidFill>
                  <a:schemeClr val="dk1"/>
                </a:solidFill>
                <a:latin typeface="Corbel"/>
                <a:ea typeface="Corbel"/>
                <a:cs typeface="Corbel"/>
                <a:sym typeface="Corbel"/>
              </a:defRPr>
            </a:lvl3pPr>
            <a:lvl4pPr marL="1828800" marR="0" lvl="3" indent="-228600" algn="l" rtl="0">
              <a:spcBef>
                <a:spcPts val="135"/>
              </a:spcBef>
              <a:spcAft>
                <a:spcPts val="0"/>
              </a:spcAft>
              <a:buClr>
                <a:schemeClr val="dk1"/>
              </a:buClr>
              <a:buSzPts val="675"/>
              <a:buFont typeface="Arial"/>
              <a:buNone/>
              <a:defRPr sz="675" b="0" i="0" u="none" strike="noStrike" cap="none">
                <a:solidFill>
                  <a:schemeClr val="dk1"/>
                </a:solidFill>
                <a:latin typeface="Corbel"/>
                <a:ea typeface="Corbel"/>
                <a:cs typeface="Corbel"/>
                <a:sym typeface="Corbel"/>
              </a:defRPr>
            </a:lvl4pPr>
            <a:lvl5pPr marL="2286000" marR="0" lvl="4" indent="-228600" algn="l" rtl="0">
              <a:spcBef>
                <a:spcPts val="135"/>
              </a:spcBef>
              <a:spcAft>
                <a:spcPts val="0"/>
              </a:spcAft>
              <a:buClr>
                <a:schemeClr val="dk1"/>
              </a:buClr>
              <a:buSzPts val="675"/>
              <a:buFont typeface="Arial"/>
              <a:buNone/>
              <a:defRPr sz="675" b="0" i="0" u="none" strike="noStrike" cap="none">
                <a:solidFill>
                  <a:schemeClr val="dk1"/>
                </a:solidFill>
                <a:latin typeface="Corbel"/>
                <a:ea typeface="Corbel"/>
                <a:cs typeface="Corbel"/>
                <a:sym typeface="Corbel"/>
              </a:defRPr>
            </a:lvl5pPr>
            <a:lvl6pPr marL="2743200" marR="0" lvl="5" indent="-228600" algn="l" rtl="0">
              <a:spcBef>
                <a:spcPts val="135"/>
              </a:spcBef>
              <a:spcAft>
                <a:spcPts val="0"/>
              </a:spcAft>
              <a:buClr>
                <a:schemeClr val="dk1"/>
              </a:buClr>
              <a:buSzPts val="675"/>
              <a:buFont typeface="Arial"/>
              <a:buNone/>
              <a:defRPr sz="675" b="0" i="0" u="none" strike="noStrike" cap="none">
                <a:solidFill>
                  <a:schemeClr val="dk1"/>
                </a:solidFill>
                <a:latin typeface="Corbel"/>
                <a:ea typeface="Corbel"/>
                <a:cs typeface="Corbel"/>
                <a:sym typeface="Corbel"/>
              </a:defRPr>
            </a:lvl6pPr>
            <a:lvl7pPr marL="3200400" marR="0" lvl="6" indent="-228600" algn="l" rtl="0">
              <a:spcBef>
                <a:spcPts val="135"/>
              </a:spcBef>
              <a:spcAft>
                <a:spcPts val="0"/>
              </a:spcAft>
              <a:buClr>
                <a:schemeClr val="dk1"/>
              </a:buClr>
              <a:buSzPts val="675"/>
              <a:buFont typeface="Arial"/>
              <a:buNone/>
              <a:defRPr sz="675" b="0" i="0" u="none" strike="noStrike" cap="none">
                <a:solidFill>
                  <a:schemeClr val="dk1"/>
                </a:solidFill>
                <a:latin typeface="Corbel"/>
                <a:ea typeface="Corbel"/>
                <a:cs typeface="Corbel"/>
                <a:sym typeface="Corbel"/>
              </a:defRPr>
            </a:lvl7pPr>
            <a:lvl8pPr marL="3657600" marR="0" lvl="7" indent="-228600" algn="l" rtl="0">
              <a:spcBef>
                <a:spcPts val="135"/>
              </a:spcBef>
              <a:spcAft>
                <a:spcPts val="0"/>
              </a:spcAft>
              <a:buClr>
                <a:schemeClr val="dk1"/>
              </a:buClr>
              <a:buSzPts val="675"/>
              <a:buFont typeface="Arial"/>
              <a:buNone/>
              <a:defRPr sz="675" b="0" i="0" u="none" strike="noStrike" cap="none">
                <a:solidFill>
                  <a:schemeClr val="dk1"/>
                </a:solidFill>
                <a:latin typeface="Corbel"/>
                <a:ea typeface="Corbel"/>
                <a:cs typeface="Corbel"/>
                <a:sym typeface="Corbel"/>
              </a:defRPr>
            </a:lvl8pPr>
            <a:lvl9pPr marL="4114800" marR="0" lvl="8" indent="-228600" algn="l" rtl="0">
              <a:spcBef>
                <a:spcPts val="135"/>
              </a:spcBef>
              <a:spcAft>
                <a:spcPts val="0"/>
              </a:spcAft>
              <a:buClr>
                <a:schemeClr val="dk1"/>
              </a:buClr>
              <a:buSzPts val="675"/>
              <a:buFont typeface="Arial"/>
              <a:buNone/>
              <a:defRPr sz="675" b="0" i="0" u="none" strike="noStrike" cap="none">
                <a:solidFill>
                  <a:schemeClr val="dk1"/>
                </a:solidFill>
                <a:latin typeface="Corbel"/>
                <a:ea typeface="Corbel"/>
                <a:cs typeface="Corbel"/>
                <a:sym typeface="Corbel"/>
              </a:defRPr>
            </a:lvl9pPr>
          </a:lstStyle>
          <a:p>
            <a:endParaRPr/>
          </a:p>
        </p:txBody>
      </p:sp>
      <p:sp>
        <p:nvSpPr>
          <p:cNvPr id="28" name="Google Shape;28;p6"/>
          <p:cNvSpPr txBox="1">
            <a:spLocks noGrp="1"/>
          </p:cNvSpPr>
          <p:nvPr>
            <p:ph type="title"/>
          </p:nvPr>
        </p:nvSpPr>
        <p:spPr>
          <a:xfrm>
            <a:off x="457201" y="279132"/>
            <a:ext cx="6697132" cy="62323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1"/>
              </a:buClr>
              <a:buSzPts val="2800"/>
              <a:buFont typeface="Constantia"/>
              <a:buNone/>
              <a:defRPr sz="2800" b="0" i="0" u="none" strike="noStrike" cap="none">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orbel"/>
                <a:ea typeface="Corbel"/>
                <a:cs typeface="Corbel"/>
                <a:sym typeface="Corbel"/>
              </a:defRPr>
            </a:lvl1pPr>
            <a:lvl2pPr marL="0" marR="0" lvl="1" indent="0" algn="r" rtl="0">
              <a:spcBef>
                <a:spcPts val="0"/>
              </a:spcBef>
              <a:buNone/>
              <a:defRPr sz="1200">
                <a:solidFill>
                  <a:srgbClr val="888888"/>
                </a:solidFill>
                <a:latin typeface="Corbel"/>
                <a:ea typeface="Corbel"/>
                <a:cs typeface="Corbel"/>
                <a:sym typeface="Corbel"/>
              </a:defRPr>
            </a:lvl2pPr>
            <a:lvl3pPr marL="0" marR="0" lvl="2" indent="0" algn="r" rtl="0">
              <a:spcBef>
                <a:spcPts val="0"/>
              </a:spcBef>
              <a:buNone/>
              <a:defRPr sz="1200">
                <a:solidFill>
                  <a:srgbClr val="888888"/>
                </a:solidFill>
                <a:latin typeface="Corbel"/>
                <a:ea typeface="Corbel"/>
                <a:cs typeface="Corbel"/>
                <a:sym typeface="Corbel"/>
              </a:defRPr>
            </a:lvl3pPr>
            <a:lvl4pPr marL="0" marR="0" lvl="3" indent="0" algn="r" rtl="0">
              <a:spcBef>
                <a:spcPts val="0"/>
              </a:spcBef>
              <a:buNone/>
              <a:defRPr sz="1200">
                <a:solidFill>
                  <a:srgbClr val="888888"/>
                </a:solidFill>
                <a:latin typeface="Corbel"/>
                <a:ea typeface="Corbel"/>
                <a:cs typeface="Corbel"/>
                <a:sym typeface="Corbel"/>
              </a:defRPr>
            </a:lvl4pPr>
            <a:lvl5pPr marL="0" marR="0" lvl="4" indent="0" algn="r" rtl="0">
              <a:spcBef>
                <a:spcPts val="0"/>
              </a:spcBef>
              <a:buNone/>
              <a:defRPr sz="1200">
                <a:solidFill>
                  <a:srgbClr val="888888"/>
                </a:solidFill>
                <a:latin typeface="Corbel"/>
                <a:ea typeface="Corbel"/>
                <a:cs typeface="Corbel"/>
                <a:sym typeface="Corbel"/>
              </a:defRPr>
            </a:lvl5pPr>
            <a:lvl6pPr marL="0" marR="0" lvl="5" indent="0" algn="r" rtl="0">
              <a:spcBef>
                <a:spcPts val="0"/>
              </a:spcBef>
              <a:buNone/>
              <a:defRPr sz="1200">
                <a:solidFill>
                  <a:srgbClr val="888888"/>
                </a:solidFill>
                <a:latin typeface="Corbel"/>
                <a:ea typeface="Corbel"/>
                <a:cs typeface="Corbel"/>
                <a:sym typeface="Corbel"/>
              </a:defRPr>
            </a:lvl6pPr>
            <a:lvl7pPr marL="0" marR="0" lvl="6" indent="0" algn="r" rtl="0">
              <a:spcBef>
                <a:spcPts val="0"/>
              </a:spcBef>
              <a:buNone/>
              <a:defRPr sz="1200">
                <a:solidFill>
                  <a:srgbClr val="888888"/>
                </a:solidFill>
                <a:latin typeface="Corbel"/>
                <a:ea typeface="Corbel"/>
                <a:cs typeface="Corbel"/>
                <a:sym typeface="Corbel"/>
              </a:defRPr>
            </a:lvl7pPr>
            <a:lvl8pPr marL="0" marR="0" lvl="7" indent="0" algn="r" rtl="0">
              <a:spcBef>
                <a:spcPts val="0"/>
              </a:spcBef>
              <a:buNone/>
              <a:defRPr sz="1200">
                <a:solidFill>
                  <a:srgbClr val="888888"/>
                </a:solidFill>
                <a:latin typeface="Corbel"/>
                <a:ea typeface="Corbel"/>
                <a:cs typeface="Corbel"/>
                <a:sym typeface="Corbel"/>
              </a:defRPr>
            </a:lvl8pPr>
            <a:lvl9pPr marL="0" marR="0" lvl="8" indent="0" algn="r" rtl="0">
              <a:spcBef>
                <a:spcPts val="0"/>
              </a:spcBef>
              <a:buNone/>
              <a:defRPr sz="1200">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
        <p:nvSpPr>
          <p:cNvPr id="30" name="Google Shape;30;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_Column_Slide_Green">
  <p:cSld name="Two_Column_Slide_Gree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body" idx="1"/>
          </p:nvPr>
        </p:nvSpPr>
        <p:spPr>
          <a:xfrm>
            <a:off x="3575050" y="1491919"/>
            <a:ext cx="5111750" cy="4807281"/>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dk1"/>
              </a:buClr>
              <a:buSzPts val="2000"/>
              <a:buFont typeface="Arial"/>
              <a:buChar char="•"/>
              <a:defRPr sz="2000">
                <a:solidFill>
                  <a:schemeClr val="dk1"/>
                </a:solidFill>
                <a:latin typeface="Corbel"/>
                <a:ea typeface="Corbel"/>
                <a:cs typeface="Corbel"/>
                <a:sym typeface="Corbel"/>
              </a:defRPr>
            </a:lvl1pPr>
            <a:lvl2pPr marL="914400" marR="0" lvl="1" indent="-362013" algn="l" rtl="0">
              <a:spcBef>
                <a:spcPts val="420"/>
              </a:spcBef>
              <a:spcAft>
                <a:spcPts val="0"/>
              </a:spcAft>
              <a:buClr>
                <a:schemeClr val="dk1"/>
              </a:buClr>
              <a:buSzPts val="2101"/>
              <a:buFont typeface="Arial"/>
              <a:buChar char="–"/>
              <a:defRPr sz="2101"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9pPr>
          </a:lstStyle>
          <a:p>
            <a:endParaRPr/>
          </a:p>
        </p:txBody>
      </p:sp>
      <p:sp>
        <p:nvSpPr>
          <p:cNvPr id="33" name="Google Shape;33;p7"/>
          <p:cNvSpPr txBox="1">
            <a:spLocks noGrp="1"/>
          </p:cNvSpPr>
          <p:nvPr>
            <p:ph type="body" idx="2"/>
          </p:nvPr>
        </p:nvSpPr>
        <p:spPr>
          <a:xfrm>
            <a:off x="457201" y="1491919"/>
            <a:ext cx="3008313" cy="4807281"/>
          </a:xfrm>
          <a:prstGeom prst="rect">
            <a:avLst/>
          </a:prstGeom>
          <a:noFill/>
          <a:ln>
            <a:noFill/>
          </a:ln>
        </p:spPr>
        <p:txBody>
          <a:bodyPr spcFirstLastPara="1" wrap="square" lIns="91425" tIns="45700" rIns="91425" bIns="45700" anchor="t" anchorCtr="0"/>
          <a:lstStyle>
            <a:lvl1pPr marL="457200" marR="0" lvl="0" indent="-228600" algn="l" rtl="0">
              <a:spcBef>
                <a:spcPts val="400"/>
              </a:spcBef>
              <a:spcAft>
                <a:spcPts val="0"/>
              </a:spcAft>
              <a:buClr>
                <a:schemeClr val="dk1"/>
              </a:buClr>
              <a:buSzPts val="2000"/>
              <a:buFont typeface="Arial"/>
              <a:buNone/>
              <a:defRPr sz="2000">
                <a:solidFill>
                  <a:schemeClr val="dk1"/>
                </a:solidFill>
                <a:latin typeface="Corbel"/>
                <a:ea typeface="Corbel"/>
                <a:cs typeface="Corbel"/>
                <a:sym typeface="Corbel"/>
              </a:defRPr>
            </a:lvl1pPr>
            <a:lvl2pPr marL="914400" marR="0" lvl="1"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2pPr>
            <a:lvl3pPr marL="1371600" marR="0" lvl="2" indent="-228600" algn="l" rtl="0">
              <a:spcBef>
                <a:spcPts val="150"/>
              </a:spcBef>
              <a:spcAft>
                <a:spcPts val="0"/>
              </a:spcAft>
              <a:buClr>
                <a:schemeClr val="dk1"/>
              </a:buClr>
              <a:buSzPts val="750"/>
              <a:buFont typeface="Arial"/>
              <a:buNone/>
              <a:defRPr sz="750" b="0" i="0" u="none" strike="noStrike" cap="none">
                <a:solidFill>
                  <a:schemeClr val="dk1"/>
                </a:solidFill>
                <a:latin typeface="Corbel"/>
                <a:ea typeface="Corbel"/>
                <a:cs typeface="Corbel"/>
                <a:sym typeface="Corbel"/>
              </a:defRPr>
            </a:lvl3pPr>
            <a:lvl4pPr marL="1828800" marR="0" lvl="3" indent="-228600" algn="l" rtl="0">
              <a:spcBef>
                <a:spcPts val="135"/>
              </a:spcBef>
              <a:spcAft>
                <a:spcPts val="0"/>
              </a:spcAft>
              <a:buClr>
                <a:schemeClr val="dk1"/>
              </a:buClr>
              <a:buSzPts val="675"/>
              <a:buFont typeface="Arial"/>
              <a:buNone/>
              <a:defRPr sz="675" b="0" i="0" u="none" strike="noStrike" cap="none">
                <a:solidFill>
                  <a:schemeClr val="dk1"/>
                </a:solidFill>
                <a:latin typeface="Corbel"/>
                <a:ea typeface="Corbel"/>
                <a:cs typeface="Corbel"/>
                <a:sym typeface="Corbel"/>
              </a:defRPr>
            </a:lvl4pPr>
            <a:lvl5pPr marL="2286000" marR="0" lvl="4" indent="-228600" algn="l" rtl="0">
              <a:spcBef>
                <a:spcPts val="135"/>
              </a:spcBef>
              <a:spcAft>
                <a:spcPts val="0"/>
              </a:spcAft>
              <a:buClr>
                <a:schemeClr val="dk1"/>
              </a:buClr>
              <a:buSzPts val="675"/>
              <a:buFont typeface="Arial"/>
              <a:buNone/>
              <a:defRPr sz="675" b="0" i="0" u="none" strike="noStrike" cap="none">
                <a:solidFill>
                  <a:schemeClr val="dk1"/>
                </a:solidFill>
                <a:latin typeface="Corbel"/>
                <a:ea typeface="Corbel"/>
                <a:cs typeface="Corbel"/>
                <a:sym typeface="Corbel"/>
              </a:defRPr>
            </a:lvl5pPr>
            <a:lvl6pPr marL="2743200" marR="0" lvl="5" indent="-228600" algn="l" rtl="0">
              <a:spcBef>
                <a:spcPts val="135"/>
              </a:spcBef>
              <a:spcAft>
                <a:spcPts val="0"/>
              </a:spcAft>
              <a:buClr>
                <a:schemeClr val="dk1"/>
              </a:buClr>
              <a:buSzPts val="675"/>
              <a:buFont typeface="Arial"/>
              <a:buNone/>
              <a:defRPr sz="675" b="0" i="0" u="none" strike="noStrike" cap="none">
                <a:solidFill>
                  <a:schemeClr val="dk1"/>
                </a:solidFill>
                <a:latin typeface="Corbel"/>
                <a:ea typeface="Corbel"/>
                <a:cs typeface="Corbel"/>
                <a:sym typeface="Corbel"/>
              </a:defRPr>
            </a:lvl6pPr>
            <a:lvl7pPr marL="3200400" marR="0" lvl="6" indent="-228600" algn="l" rtl="0">
              <a:spcBef>
                <a:spcPts val="135"/>
              </a:spcBef>
              <a:spcAft>
                <a:spcPts val="0"/>
              </a:spcAft>
              <a:buClr>
                <a:schemeClr val="dk1"/>
              </a:buClr>
              <a:buSzPts val="675"/>
              <a:buFont typeface="Arial"/>
              <a:buNone/>
              <a:defRPr sz="675" b="0" i="0" u="none" strike="noStrike" cap="none">
                <a:solidFill>
                  <a:schemeClr val="dk1"/>
                </a:solidFill>
                <a:latin typeface="Corbel"/>
                <a:ea typeface="Corbel"/>
                <a:cs typeface="Corbel"/>
                <a:sym typeface="Corbel"/>
              </a:defRPr>
            </a:lvl7pPr>
            <a:lvl8pPr marL="3657600" marR="0" lvl="7" indent="-228600" algn="l" rtl="0">
              <a:spcBef>
                <a:spcPts val="135"/>
              </a:spcBef>
              <a:spcAft>
                <a:spcPts val="0"/>
              </a:spcAft>
              <a:buClr>
                <a:schemeClr val="dk1"/>
              </a:buClr>
              <a:buSzPts val="675"/>
              <a:buFont typeface="Arial"/>
              <a:buNone/>
              <a:defRPr sz="675" b="0" i="0" u="none" strike="noStrike" cap="none">
                <a:solidFill>
                  <a:schemeClr val="dk1"/>
                </a:solidFill>
                <a:latin typeface="Corbel"/>
                <a:ea typeface="Corbel"/>
                <a:cs typeface="Corbel"/>
                <a:sym typeface="Corbel"/>
              </a:defRPr>
            </a:lvl8pPr>
            <a:lvl9pPr marL="4114800" marR="0" lvl="8" indent="-228600" algn="l" rtl="0">
              <a:spcBef>
                <a:spcPts val="135"/>
              </a:spcBef>
              <a:spcAft>
                <a:spcPts val="0"/>
              </a:spcAft>
              <a:buClr>
                <a:schemeClr val="dk1"/>
              </a:buClr>
              <a:buSzPts val="675"/>
              <a:buFont typeface="Arial"/>
              <a:buNone/>
              <a:defRPr sz="675" b="0" i="0" u="none" strike="noStrike" cap="none">
                <a:solidFill>
                  <a:schemeClr val="dk1"/>
                </a:solidFill>
                <a:latin typeface="Corbel"/>
                <a:ea typeface="Corbel"/>
                <a:cs typeface="Corbel"/>
                <a:sym typeface="Corbel"/>
              </a:defRPr>
            </a:lvl9pPr>
          </a:lstStyle>
          <a:p>
            <a:endParaRPr/>
          </a:p>
        </p:txBody>
      </p:sp>
      <p:sp>
        <p:nvSpPr>
          <p:cNvPr id="34" name="Google Shape;34;p7"/>
          <p:cNvSpPr txBox="1">
            <a:spLocks noGrp="1"/>
          </p:cNvSpPr>
          <p:nvPr>
            <p:ph type="title"/>
          </p:nvPr>
        </p:nvSpPr>
        <p:spPr>
          <a:xfrm>
            <a:off x="457200" y="279132"/>
            <a:ext cx="6697133" cy="62323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1"/>
              </a:buClr>
              <a:buSzPts val="3200"/>
              <a:buFont typeface="Constantia"/>
              <a:buNone/>
              <a:defRPr sz="3200" b="1" i="0" u="none" strike="noStrike" cap="none">
                <a:solidFill>
                  <a:schemeClr val="lt1"/>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orbel"/>
                <a:ea typeface="Corbel"/>
                <a:cs typeface="Corbel"/>
                <a:sym typeface="Corbel"/>
              </a:defRPr>
            </a:lvl1pPr>
            <a:lvl2pPr marL="0" marR="0" lvl="1" indent="0" algn="r" rtl="0">
              <a:spcBef>
                <a:spcPts val="0"/>
              </a:spcBef>
              <a:buNone/>
              <a:defRPr sz="1200">
                <a:solidFill>
                  <a:srgbClr val="888888"/>
                </a:solidFill>
                <a:latin typeface="Corbel"/>
                <a:ea typeface="Corbel"/>
                <a:cs typeface="Corbel"/>
                <a:sym typeface="Corbel"/>
              </a:defRPr>
            </a:lvl2pPr>
            <a:lvl3pPr marL="0" marR="0" lvl="2" indent="0" algn="r" rtl="0">
              <a:spcBef>
                <a:spcPts val="0"/>
              </a:spcBef>
              <a:buNone/>
              <a:defRPr sz="1200">
                <a:solidFill>
                  <a:srgbClr val="888888"/>
                </a:solidFill>
                <a:latin typeface="Corbel"/>
                <a:ea typeface="Corbel"/>
                <a:cs typeface="Corbel"/>
                <a:sym typeface="Corbel"/>
              </a:defRPr>
            </a:lvl3pPr>
            <a:lvl4pPr marL="0" marR="0" lvl="3" indent="0" algn="r" rtl="0">
              <a:spcBef>
                <a:spcPts val="0"/>
              </a:spcBef>
              <a:buNone/>
              <a:defRPr sz="1200">
                <a:solidFill>
                  <a:srgbClr val="888888"/>
                </a:solidFill>
                <a:latin typeface="Corbel"/>
                <a:ea typeface="Corbel"/>
                <a:cs typeface="Corbel"/>
                <a:sym typeface="Corbel"/>
              </a:defRPr>
            </a:lvl4pPr>
            <a:lvl5pPr marL="0" marR="0" lvl="4" indent="0" algn="r" rtl="0">
              <a:spcBef>
                <a:spcPts val="0"/>
              </a:spcBef>
              <a:buNone/>
              <a:defRPr sz="1200">
                <a:solidFill>
                  <a:srgbClr val="888888"/>
                </a:solidFill>
                <a:latin typeface="Corbel"/>
                <a:ea typeface="Corbel"/>
                <a:cs typeface="Corbel"/>
                <a:sym typeface="Corbel"/>
              </a:defRPr>
            </a:lvl5pPr>
            <a:lvl6pPr marL="0" marR="0" lvl="5" indent="0" algn="r" rtl="0">
              <a:spcBef>
                <a:spcPts val="0"/>
              </a:spcBef>
              <a:buNone/>
              <a:defRPr sz="1200">
                <a:solidFill>
                  <a:srgbClr val="888888"/>
                </a:solidFill>
                <a:latin typeface="Corbel"/>
                <a:ea typeface="Corbel"/>
                <a:cs typeface="Corbel"/>
                <a:sym typeface="Corbel"/>
              </a:defRPr>
            </a:lvl6pPr>
            <a:lvl7pPr marL="0" marR="0" lvl="6" indent="0" algn="r" rtl="0">
              <a:spcBef>
                <a:spcPts val="0"/>
              </a:spcBef>
              <a:buNone/>
              <a:defRPr sz="1200">
                <a:solidFill>
                  <a:srgbClr val="888888"/>
                </a:solidFill>
                <a:latin typeface="Corbel"/>
                <a:ea typeface="Corbel"/>
                <a:cs typeface="Corbel"/>
                <a:sym typeface="Corbel"/>
              </a:defRPr>
            </a:lvl7pPr>
            <a:lvl8pPr marL="0" marR="0" lvl="7" indent="0" algn="r" rtl="0">
              <a:spcBef>
                <a:spcPts val="0"/>
              </a:spcBef>
              <a:buNone/>
              <a:defRPr sz="1200">
                <a:solidFill>
                  <a:srgbClr val="888888"/>
                </a:solidFill>
                <a:latin typeface="Corbel"/>
                <a:ea typeface="Corbel"/>
                <a:cs typeface="Corbel"/>
                <a:sym typeface="Corbel"/>
              </a:defRPr>
            </a:lvl8pPr>
            <a:lvl9pPr marL="0" marR="0" lvl="8" indent="0" algn="r" rtl="0">
              <a:spcBef>
                <a:spcPts val="0"/>
              </a:spcBef>
              <a:buNone/>
              <a:defRPr sz="1200">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GB"/>
              <a:t>‹#›</a:t>
            </a:fld>
            <a:endParaRPr/>
          </a:p>
        </p:txBody>
      </p:sp>
      <p:sp>
        <p:nvSpPr>
          <p:cNvPr id="36" name="Google Shape;36;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cxnSp>
        <p:nvCxnSpPr>
          <p:cNvPr id="38" name="Google Shape;38;p8"/>
          <p:cNvCxnSpPr/>
          <p:nvPr/>
        </p:nvCxnSpPr>
        <p:spPr>
          <a:xfrm>
            <a:off x="1047127" y="2421466"/>
            <a:ext cx="7055474" cy="0"/>
          </a:xfrm>
          <a:prstGeom prst="straightConnector1">
            <a:avLst/>
          </a:prstGeom>
          <a:noFill/>
          <a:ln w="15875"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39" name="Google Shape;39;p8"/>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lt2"/>
              </a:buClr>
              <a:buSzPts val="3301"/>
              <a:buFont typeface="Merriweather"/>
              <a:buNone/>
              <a:defRPr sz="3300" b="0" i="0" u="none" strike="noStrike" cap="none">
                <a:solidFill>
                  <a:schemeClr val="lt2"/>
                </a:solidFill>
                <a:latin typeface="Merriweather"/>
                <a:ea typeface="Merriweather"/>
                <a:cs typeface="Merriweather"/>
                <a:sym typeface="Merriweath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8"/>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lstStyle>
            <a:lvl1pPr marL="457200" marR="0" lvl="0" indent="-381063" algn="l" rtl="0">
              <a:spcBef>
                <a:spcPts val="480"/>
              </a:spcBef>
              <a:spcAft>
                <a:spcPts val="0"/>
              </a:spcAft>
              <a:buClr>
                <a:schemeClr val="dk1"/>
              </a:buClr>
              <a:buSzPts val="2401"/>
              <a:buFont typeface="Arial"/>
              <a:buChar char="•"/>
              <a:defRPr sz="2401">
                <a:solidFill>
                  <a:schemeClr val="dk1"/>
                </a:solidFill>
                <a:latin typeface="Corbel"/>
                <a:ea typeface="Corbel"/>
                <a:cs typeface="Corbel"/>
                <a:sym typeface="Corbel"/>
              </a:defRPr>
            </a:lvl1pPr>
            <a:lvl2pPr marL="914400" marR="0" lvl="1" indent="-362013" algn="l" rtl="0">
              <a:spcBef>
                <a:spcPts val="420"/>
              </a:spcBef>
              <a:spcAft>
                <a:spcPts val="0"/>
              </a:spcAft>
              <a:buClr>
                <a:schemeClr val="dk1"/>
              </a:buClr>
              <a:buSzPts val="2101"/>
              <a:buFont typeface="Arial"/>
              <a:buChar char="–"/>
              <a:defRPr sz="2101" b="0" i="0" u="none" strike="noStrike" cap="none">
                <a:solidFill>
                  <a:schemeClr val="dk1"/>
                </a:solidFill>
                <a:latin typeface="Corbel"/>
                <a:ea typeface="Corbel"/>
                <a:cs typeface="Corbel"/>
                <a:sym typeface="Corbe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orbel"/>
                <a:ea typeface="Corbel"/>
                <a:cs typeface="Corbel"/>
                <a:sym typeface="Corbel"/>
              </a:defRPr>
            </a:lvl9pPr>
          </a:lstStyle>
          <a:p>
            <a:endParaRPr/>
          </a:p>
        </p:txBody>
      </p:sp>
      <p:sp>
        <p:nvSpPr>
          <p:cNvPr id="41" name="Google Shape;41;p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2" name="Google Shape;42;p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3" name="Google Shape;43;p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orbel"/>
                <a:ea typeface="Corbel"/>
                <a:cs typeface="Corbel"/>
                <a:sym typeface="Corbel"/>
              </a:defRPr>
            </a:lvl1pPr>
            <a:lvl2pPr marL="0" marR="0" lvl="1" indent="0" algn="l" rtl="0">
              <a:spcBef>
                <a:spcPts val="0"/>
              </a:spcBef>
              <a:buNone/>
              <a:defRPr sz="1800">
                <a:solidFill>
                  <a:schemeClr val="dk1"/>
                </a:solidFill>
                <a:latin typeface="Corbel"/>
                <a:ea typeface="Corbel"/>
                <a:cs typeface="Corbel"/>
                <a:sym typeface="Corbel"/>
              </a:defRPr>
            </a:lvl2pPr>
            <a:lvl3pPr marL="0" marR="0" lvl="2" indent="0" algn="l" rtl="0">
              <a:spcBef>
                <a:spcPts val="0"/>
              </a:spcBef>
              <a:buNone/>
              <a:defRPr sz="1800">
                <a:solidFill>
                  <a:schemeClr val="dk1"/>
                </a:solidFill>
                <a:latin typeface="Corbel"/>
                <a:ea typeface="Corbel"/>
                <a:cs typeface="Corbel"/>
                <a:sym typeface="Corbel"/>
              </a:defRPr>
            </a:lvl3pPr>
            <a:lvl4pPr marL="0" marR="0" lvl="3" indent="0" algn="l" rtl="0">
              <a:spcBef>
                <a:spcPts val="0"/>
              </a:spcBef>
              <a:buNone/>
              <a:defRPr sz="1800">
                <a:solidFill>
                  <a:schemeClr val="dk1"/>
                </a:solidFill>
                <a:latin typeface="Corbel"/>
                <a:ea typeface="Corbel"/>
                <a:cs typeface="Corbel"/>
                <a:sym typeface="Corbel"/>
              </a:defRPr>
            </a:lvl4pPr>
            <a:lvl5pPr marL="0" marR="0" lvl="4" indent="0" algn="l" rtl="0">
              <a:spcBef>
                <a:spcPts val="0"/>
              </a:spcBef>
              <a:buNone/>
              <a:defRPr sz="1800">
                <a:solidFill>
                  <a:schemeClr val="dk1"/>
                </a:solidFill>
                <a:latin typeface="Corbel"/>
                <a:ea typeface="Corbel"/>
                <a:cs typeface="Corbel"/>
                <a:sym typeface="Corbel"/>
              </a:defRPr>
            </a:lvl5pPr>
            <a:lvl6pPr marL="0" marR="0" lvl="5" indent="0" algn="l" rtl="0">
              <a:spcBef>
                <a:spcPts val="0"/>
              </a:spcBef>
              <a:buNone/>
              <a:defRPr sz="1800">
                <a:solidFill>
                  <a:schemeClr val="dk1"/>
                </a:solidFill>
                <a:latin typeface="Corbel"/>
                <a:ea typeface="Corbel"/>
                <a:cs typeface="Corbel"/>
                <a:sym typeface="Corbel"/>
              </a:defRPr>
            </a:lvl6pPr>
            <a:lvl7pPr marL="0" marR="0" lvl="6" indent="0" algn="l" rtl="0">
              <a:spcBef>
                <a:spcPts val="0"/>
              </a:spcBef>
              <a:buNone/>
              <a:defRPr sz="1800">
                <a:solidFill>
                  <a:schemeClr val="dk1"/>
                </a:solidFill>
                <a:latin typeface="Corbel"/>
                <a:ea typeface="Corbel"/>
                <a:cs typeface="Corbel"/>
                <a:sym typeface="Corbel"/>
              </a:defRPr>
            </a:lvl7pPr>
            <a:lvl8pPr marL="0" marR="0" lvl="7" indent="0" algn="l" rtl="0">
              <a:spcBef>
                <a:spcPts val="0"/>
              </a:spcBef>
              <a:buNone/>
              <a:defRPr sz="1800">
                <a:solidFill>
                  <a:schemeClr val="dk1"/>
                </a:solidFill>
                <a:latin typeface="Corbel"/>
                <a:ea typeface="Corbel"/>
                <a:cs typeface="Corbel"/>
                <a:sym typeface="Corbel"/>
              </a:defRPr>
            </a:lvl8pPr>
            <a:lvl9pPr marL="0" marR="0" lvl="8" indent="0" algn="l" rtl="0">
              <a:spcBef>
                <a:spcPts val="0"/>
              </a:spcBef>
              <a:buNone/>
              <a:defRPr sz="1800">
                <a:solidFill>
                  <a:schemeClr val="dk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6" name="Google Shape;46;p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47" name="Google Shape;47;p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orbel"/>
                <a:ea typeface="Corbel"/>
                <a:cs typeface="Corbel"/>
                <a:sym typeface="Corbel"/>
              </a:defRPr>
            </a:lvl1pPr>
            <a:lvl2pPr marL="0" marR="0" lvl="1" indent="0" algn="l" rtl="0">
              <a:spcBef>
                <a:spcPts val="0"/>
              </a:spcBef>
              <a:buNone/>
              <a:defRPr sz="1800">
                <a:solidFill>
                  <a:schemeClr val="dk1"/>
                </a:solidFill>
                <a:latin typeface="Corbel"/>
                <a:ea typeface="Corbel"/>
                <a:cs typeface="Corbel"/>
                <a:sym typeface="Corbel"/>
              </a:defRPr>
            </a:lvl2pPr>
            <a:lvl3pPr marL="0" marR="0" lvl="2" indent="0" algn="l" rtl="0">
              <a:spcBef>
                <a:spcPts val="0"/>
              </a:spcBef>
              <a:buNone/>
              <a:defRPr sz="1800">
                <a:solidFill>
                  <a:schemeClr val="dk1"/>
                </a:solidFill>
                <a:latin typeface="Corbel"/>
                <a:ea typeface="Corbel"/>
                <a:cs typeface="Corbel"/>
                <a:sym typeface="Corbel"/>
              </a:defRPr>
            </a:lvl3pPr>
            <a:lvl4pPr marL="0" marR="0" lvl="3" indent="0" algn="l" rtl="0">
              <a:spcBef>
                <a:spcPts val="0"/>
              </a:spcBef>
              <a:buNone/>
              <a:defRPr sz="1800">
                <a:solidFill>
                  <a:schemeClr val="dk1"/>
                </a:solidFill>
                <a:latin typeface="Corbel"/>
                <a:ea typeface="Corbel"/>
                <a:cs typeface="Corbel"/>
                <a:sym typeface="Corbel"/>
              </a:defRPr>
            </a:lvl4pPr>
            <a:lvl5pPr marL="0" marR="0" lvl="4" indent="0" algn="l" rtl="0">
              <a:spcBef>
                <a:spcPts val="0"/>
              </a:spcBef>
              <a:buNone/>
              <a:defRPr sz="1800">
                <a:solidFill>
                  <a:schemeClr val="dk1"/>
                </a:solidFill>
                <a:latin typeface="Corbel"/>
                <a:ea typeface="Corbel"/>
                <a:cs typeface="Corbel"/>
                <a:sym typeface="Corbel"/>
              </a:defRPr>
            </a:lvl5pPr>
            <a:lvl6pPr marL="0" marR="0" lvl="5" indent="0" algn="l" rtl="0">
              <a:spcBef>
                <a:spcPts val="0"/>
              </a:spcBef>
              <a:buNone/>
              <a:defRPr sz="1800">
                <a:solidFill>
                  <a:schemeClr val="dk1"/>
                </a:solidFill>
                <a:latin typeface="Corbel"/>
                <a:ea typeface="Corbel"/>
                <a:cs typeface="Corbel"/>
                <a:sym typeface="Corbel"/>
              </a:defRPr>
            </a:lvl6pPr>
            <a:lvl7pPr marL="0" marR="0" lvl="6" indent="0" algn="l" rtl="0">
              <a:spcBef>
                <a:spcPts val="0"/>
              </a:spcBef>
              <a:buNone/>
              <a:defRPr sz="1800">
                <a:solidFill>
                  <a:schemeClr val="dk1"/>
                </a:solidFill>
                <a:latin typeface="Corbel"/>
                <a:ea typeface="Corbel"/>
                <a:cs typeface="Corbel"/>
                <a:sym typeface="Corbel"/>
              </a:defRPr>
            </a:lvl7pPr>
            <a:lvl8pPr marL="0" marR="0" lvl="7" indent="0" algn="l" rtl="0">
              <a:spcBef>
                <a:spcPts val="0"/>
              </a:spcBef>
              <a:buNone/>
              <a:defRPr sz="1800">
                <a:solidFill>
                  <a:schemeClr val="dk1"/>
                </a:solidFill>
                <a:latin typeface="Corbel"/>
                <a:ea typeface="Corbel"/>
                <a:cs typeface="Corbel"/>
                <a:sym typeface="Corbel"/>
              </a:defRPr>
            </a:lvl8pPr>
            <a:lvl9pPr marL="0" marR="0" lvl="8" indent="0" algn="l" rtl="0">
              <a:spcBef>
                <a:spcPts val="0"/>
              </a:spcBef>
              <a:buNone/>
              <a:defRPr sz="1800">
                <a:solidFill>
                  <a:schemeClr val="dk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hyperlink" Target="mailto:anna.foss@lshtm.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london.ac.uk/sites/default/files/leaflets/ride-2019-long-programme.pdf" TargetMode="External"/><Relationship Id="rId5" Type="http://schemas.openxmlformats.org/officeDocument/2006/relationships/image" Target="../media/image5.png"/><Relationship Id="rId4" Type="http://schemas.openxmlformats.org/officeDocument/2006/relationships/hyperlink" Target="http://creativecommons.org/licenses/by-nc/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z_-rNd7h6z8" TargetMode="External"/><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video" Target="https://www.youtube.com/embed/z_-rNd7h6z8?feature=oembed" TargetMode="External"/><Relationship Id="rId1" Type="http://schemas.openxmlformats.org/officeDocument/2006/relationships/video" Target="https://www.youtube.com/embed/OuW36Q60XyI?feature=oembed" TargetMode="External"/><Relationship Id="rId6" Type="http://schemas.openxmlformats.org/officeDocument/2006/relationships/image" Target="../media/image17.png"/><Relationship Id="rId5" Type="http://schemas.openxmlformats.org/officeDocument/2006/relationships/hyperlink" Target="https://youtu.be/OuW36Q60XyI?list=PLGcyo9J-J_ETP9e2yKGOnhC-nEAFuiU29" TargetMode="Externa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ondon.ac.uk/sites/default/files/leaflets/ride-2019-long-programm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anna.foss@lshtm.ac.uk"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channel/UCK-dn4fPhXW1dMU6SD6NCYQ"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youtube.com/watch?v=TXSVO29x7Pc&amp;t=46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channel/UCK-dn4fPhXW1dMU6SD6NCYQ"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youtube.com/watch?v=TXSVO29x7Pc&amp;t=46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channel/UCK-dn4fPhXW1dMU6SD6NCYQ"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youtube.com/watch?v=TXSVO29x7Pc&amp;t=46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youtube.com/watch?v=wtr--uo_WMc" TargetMode="External"/><Relationship Id="rId2" Type="http://schemas.openxmlformats.org/officeDocument/2006/relationships/video" Target="https://www.youtube.com/embed/wtr--uo_WMc" TargetMode="External"/><Relationship Id="rId1" Type="http://schemas.openxmlformats.org/officeDocument/2006/relationships/video" Target="https://www.youtube.com/embed/Atme26C0l5E" TargetMode="External"/><Relationship Id="rId6" Type="http://schemas.openxmlformats.org/officeDocument/2006/relationships/image" Target="../media/image38.jpeg"/><Relationship Id="rId5" Type="http://schemas.openxmlformats.org/officeDocument/2006/relationships/hyperlink" Target="https://www.youtube.com/watch?v=Atme26C0l5E" TargetMode="Externa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hyperlink" Target="mailto:anna.foss@lshtm.ac.u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youtube.com/watch?v=TXSVO29x7Pc&amp;t=46s" TargetMode="External"/><Relationship Id="rId4" Type="http://schemas.openxmlformats.org/officeDocument/2006/relationships/hyperlink" Target="https://www.youtube.com/channel/UCK-dn4fPhXW1dMU6SD6NCYQ"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
        <p:cNvGrpSpPr/>
        <p:nvPr/>
      </p:nvGrpSpPr>
      <p:grpSpPr>
        <a:xfrm>
          <a:off x="0" y="0"/>
          <a:ext cx="0" cy="0"/>
          <a:chOff x="0" y="0"/>
          <a:chExt cx="0" cy="0"/>
        </a:xfrm>
      </p:grpSpPr>
      <p:sp>
        <p:nvSpPr>
          <p:cNvPr id="52" name="Google Shape;52;p10"/>
          <p:cNvSpPr/>
          <p:nvPr/>
        </p:nvSpPr>
        <p:spPr>
          <a:xfrm>
            <a:off x="2687216" y="6058281"/>
            <a:ext cx="6028436"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400" b="1" i="0" u="none" strike="noStrike" cap="none">
                <a:solidFill>
                  <a:srgbClr val="7030A0"/>
                </a:solidFill>
                <a:latin typeface="Corbel"/>
                <a:ea typeface="Corbel"/>
                <a:cs typeface="Corbel"/>
                <a:sym typeface="Corbel"/>
              </a:rPr>
              <a:t>This project is funded by the University of London Worldwide through an award from the Centre for Distance Education </a:t>
            </a:r>
            <a:endParaRPr/>
          </a:p>
        </p:txBody>
      </p:sp>
      <p:pic>
        <p:nvPicPr>
          <p:cNvPr id="53" name="Google Shape;53;p10" descr="Creative Commons License">
            <a:hlinkClick r:id="rId4"/>
          </p:cNvPr>
          <p:cNvPicPr preferRelativeResize="0"/>
          <p:nvPr/>
        </p:nvPicPr>
        <p:blipFill rotWithShape="1">
          <a:blip r:embed="rId5">
            <a:alphaModFix/>
          </a:blip>
          <a:srcRect/>
          <a:stretch/>
        </p:blipFill>
        <p:spPr>
          <a:xfrm>
            <a:off x="6256032" y="5019928"/>
            <a:ext cx="2459620" cy="866458"/>
          </a:xfrm>
          <a:prstGeom prst="rect">
            <a:avLst/>
          </a:prstGeom>
          <a:noFill/>
          <a:ln>
            <a:noFill/>
          </a:ln>
        </p:spPr>
      </p:pic>
      <p:sp>
        <p:nvSpPr>
          <p:cNvPr id="54" name="Google Shape;54;p10"/>
          <p:cNvSpPr/>
          <p:nvPr/>
        </p:nvSpPr>
        <p:spPr>
          <a:xfrm flipH="1">
            <a:off x="975295" y="2455684"/>
            <a:ext cx="7460439" cy="28623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49CCF"/>
              </a:buClr>
              <a:buSzPts val="2000"/>
              <a:buFont typeface="Source Sans Pro"/>
              <a:buNone/>
            </a:pPr>
            <a:r>
              <a:rPr lang="en-GB" sz="2000" b="0" i="0" u="none" strike="noStrike" cap="none">
                <a:solidFill>
                  <a:srgbClr val="049CCF"/>
                </a:solidFill>
                <a:latin typeface="Source Sans Pro"/>
                <a:ea typeface="Source Sans Pro"/>
                <a:cs typeface="Source Sans Pro"/>
                <a:sym typeface="Source Sans Pro"/>
              </a:rPr>
              <a:t>                    </a:t>
            </a:r>
            <a:br>
              <a:rPr lang="en-GB" sz="2000" b="0" i="0" u="none" strike="noStrike" cap="none">
                <a:solidFill>
                  <a:srgbClr val="464646"/>
                </a:solidFill>
                <a:latin typeface="Source Sans Pro"/>
                <a:ea typeface="Source Sans Pro"/>
                <a:cs typeface="Source Sans Pro"/>
                <a:sym typeface="Source Sans Pro"/>
              </a:rPr>
            </a:br>
            <a:r>
              <a:rPr lang="en-GB" sz="2000" b="0" i="0" u="none" strike="noStrike" cap="none">
                <a:solidFill>
                  <a:srgbClr val="464646"/>
                </a:solidFill>
                <a:latin typeface="Source Sans Pro"/>
                <a:ea typeface="Source Sans Pro"/>
                <a:cs typeface="Source Sans Pro"/>
                <a:sym typeface="Source Sans Pro"/>
              </a:rPr>
              <a:t>These slides by </a:t>
            </a:r>
            <a:r>
              <a:rPr lang="en-GB" sz="2000" b="0" i="0" u="sng" strike="noStrike" cap="none">
                <a:solidFill>
                  <a:schemeClr val="hlink"/>
                </a:solidFill>
                <a:latin typeface="Source Sans Pro"/>
                <a:ea typeface="Source Sans Pro"/>
                <a:cs typeface="Source Sans Pro"/>
                <a:sym typeface="Source Sans Pro"/>
                <a:hlinkClick r:id="rId6"/>
              </a:rPr>
              <a:t>Anna Foss and all those listed on the last slide (Acknowledgements)</a:t>
            </a:r>
            <a:r>
              <a:rPr lang="en-GB" sz="2000" b="0" i="0" u="none" strike="noStrike" cap="none">
                <a:solidFill>
                  <a:srgbClr val="464646"/>
                </a:solidFill>
                <a:latin typeface="Source Sans Pro"/>
                <a:ea typeface="Source Sans Pro"/>
                <a:cs typeface="Source Sans Pro"/>
                <a:sym typeface="Source Sans Pro"/>
              </a:rPr>
              <a:t> are licensed under a </a:t>
            </a:r>
            <a:r>
              <a:rPr lang="en-GB" sz="2000" b="0" i="0" u="sng" strike="noStrike" cap="none">
                <a:solidFill>
                  <a:schemeClr val="hlink"/>
                </a:solidFill>
                <a:latin typeface="Source Sans Pro"/>
                <a:ea typeface="Source Sans Pro"/>
                <a:cs typeface="Source Sans Pro"/>
                <a:sym typeface="Source Sans Pro"/>
                <a:hlinkClick r:id="rId4"/>
              </a:rPr>
              <a:t>Creative Commons Attribution-NonCommercial 4.0 International License</a:t>
            </a:r>
            <a:r>
              <a:rPr lang="en-GB" sz="2000" b="0" i="0" u="none" strike="noStrike" cap="none">
                <a:solidFill>
                  <a:srgbClr val="464646"/>
                </a:solidFill>
                <a:latin typeface="Source Sans Pro"/>
                <a:ea typeface="Source Sans Pro"/>
                <a:cs typeface="Source Sans Pro"/>
                <a:sym typeface="Source Sans Pro"/>
              </a:rPr>
              <a:t>.</a:t>
            </a:r>
            <a:endParaRPr/>
          </a:p>
          <a:p>
            <a:pPr marL="0" marR="0" lvl="0" indent="0" algn="ctr" rtl="0">
              <a:spcBef>
                <a:spcPts val="0"/>
              </a:spcBef>
              <a:spcAft>
                <a:spcPts val="0"/>
              </a:spcAft>
              <a:buNone/>
            </a:pPr>
            <a:r>
              <a:rPr lang="en-GB" sz="2000" b="0" i="0" u="none" strike="noStrike" cap="none">
                <a:solidFill>
                  <a:srgbClr val="464646"/>
                </a:solidFill>
                <a:latin typeface="Source Sans Pro"/>
                <a:ea typeface="Source Sans Pro"/>
                <a:cs typeface="Source Sans Pro"/>
                <a:sym typeface="Source Sans Pro"/>
              </a:rPr>
              <a:t>You can download via the File tab on the menu bar.</a:t>
            </a:r>
            <a:br>
              <a:rPr lang="en-GB" sz="2000" b="0" i="0" u="none" strike="noStrike" cap="none">
                <a:solidFill>
                  <a:srgbClr val="464646"/>
                </a:solidFill>
                <a:latin typeface="Source Sans Pro"/>
                <a:ea typeface="Source Sans Pro"/>
                <a:cs typeface="Source Sans Pro"/>
                <a:sym typeface="Source Sans Pro"/>
              </a:rPr>
            </a:br>
            <a:r>
              <a:rPr lang="en-GB" sz="2000" b="0" i="0" u="none" strike="noStrike" cap="none">
                <a:solidFill>
                  <a:srgbClr val="464646"/>
                </a:solidFill>
                <a:latin typeface="Source Sans Pro"/>
                <a:ea typeface="Source Sans Pro"/>
                <a:cs typeface="Source Sans Pro"/>
                <a:sym typeface="Source Sans Pro"/>
              </a:rPr>
              <a:t>Please email </a:t>
            </a:r>
            <a:r>
              <a:rPr lang="en-GB" sz="2000" b="0" i="0" u="sng" strike="noStrike" cap="none">
                <a:solidFill>
                  <a:schemeClr val="hlink"/>
                </a:solidFill>
                <a:latin typeface="Source Sans Pro"/>
                <a:ea typeface="Source Sans Pro"/>
                <a:cs typeface="Source Sans Pro"/>
                <a:sym typeface="Source Sans Pro"/>
                <a:hlinkClick r:id="rId7"/>
              </a:rPr>
              <a:t>anna.foss@lshtm.ac.uk</a:t>
            </a:r>
            <a:r>
              <a:rPr lang="en-GB" sz="2000" b="0" i="0" u="none" strike="noStrike" cap="none">
                <a:solidFill>
                  <a:srgbClr val="464646"/>
                </a:solidFill>
                <a:latin typeface="Source Sans Pro"/>
                <a:ea typeface="Source Sans Pro"/>
                <a:cs typeface="Source Sans Pro"/>
                <a:sym typeface="Source Sans Pro"/>
              </a:rPr>
              <a:t> if you use/adapt these slides or to enquire about updated materials.</a:t>
            </a:r>
            <a:endParaRPr sz="2000" b="0" i="0" u="none" strike="noStrike" cap="none">
              <a:solidFill>
                <a:schemeClr val="dk1"/>
              </a:solidFill>
              <a:latin typeface="Corbel"/>
              <a:ea typeface="Corbel"/>
              <a:cs typeface="Corbel"/>
              <a:sym typeface="Corbel"/>
            </a:endParaRPr>
          </a:p>
          <a:p>
            <a:pPr marL="0" marR="0" lvl="0" indent="0" algn="l" rtl="0">
              <a:lnSpc>
                <a:spcPct val="100000"/>
              </a:lnSpc>
              <a:spcBef>
                <a:spcPts val="0"/>
              </a:spcBef>
              <a:spcAft>
                <a:spcPts val="0"/>
              </a:spcAft>
              <a:buClr>
                <a:schemeClr val="dk1"/>
              </a:buClr>
              <a:buSzPts val="2000"/>
              <a:buFont typeface="Arial"/>
              <a:buNone/>
            </a:pPr>
            <a:br>
              <a:rPr lang="en-GB" sz="2000" b="0"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p:txBody>
      </p:sp>
      <p:pic>
        <p:nvPicPr>
          <p:cNvPr id="55" name="Google Shape;55;p10"/>
          <p:cNvPicPr preferRelativeResize="0"/>
          <p:nvPr/>
        </p:nvPicPr>
        <p:blipFill>
          <a:blip r:embed="rId8">
            <a:alphaModFix/>
          </a:blip>
          <a:stretch>
            <a:fillRect/>
          </a:stretch>
        </p:blipFill>
        <p:spPr>
          <a:xfrm>
            <a:off x="1278175" y="405125"/>
            <a:ext cx="6984145" cy="2150884"/>
          </a:xfrm>
          <a:prstGeom prst="rect">
            <a:avLst/>
          </a:prstGeom>
          <a:noFill/>
          <a:ln>
            <a:noFill/>
          </a:ln>
        </p:spPr>
      </p:pic>
      <p:sp>
        <p:nvSpPr>
          <p:cNvPr id="56" name="Google Shape;56;p10"/>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5"/>
          <p:cNvPicPr preferRelativeResize="0"/>
          <p:nvPr/>
        </p:nvPicPr>
        <p:blipFill rotWithShape="1">
          <a:blip r:embed="rId3">
            <a:alphaModFix/>
          </a:blip>
          <a:srcRect/>
          <a:stretch/>
        </p:blipFill>
        <p:spPr>
          <a:xfrm>
            <a:off x="107362" y="4839431"/>
            <a:ext cx="2859820" cy="1894632"/>
          </a:xfrm>
          <a:prstGeom prst="rect">
            <a:avLst/>
          </a:prstGeom>
          <a:noFill/>
          <a:ln>
            <a:noFill/>
          </a:ln>
        </p:spPr>
      </p:pic>
      <p:sp>
        <p:nvSpPr>
          <p:cNvPr id="179" name="Google Shape;179;p25"/>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Project journey</a:t>
            </a:r>
            <a:endParaRPr/>
          </a:p>
        </p:txBody>
      </p:sp>
      <p:pic>
        <p:nvPicPr>
          <p:cNvPr id="180" name="Google Shape;180;p25"/>
          <p:cNvPicPr preferRelativeResize="0"/>
          <p:nvPr/>
        </p:nvPicPr>
        <p:blipFill rotWithShape="1">
          <a:blip r:embed="rId4">
            <a:alphaModFix/>
          </a:blip>
          <a:srcRect/>
          <a:stretch/>
        </p:blipFill>
        <p:spPr>
          <a:xfrm>
            <a:off x="166256" y="1108133"/>
            <a:ext cx="3823854" cy="2517370"/>
          </a:xfrm>
          <a:prstGeom prst="rect">
            <a:avLst/>
          </a:prstGeom>
          <a:noFill/>
          <a:ln>
            <a:noFill/>
          </a:ln>
        </p:spPr>
      </p:pic>
      <p:sp>
        <p:nvSpPr>
          <p:cNvPr id="181" name="Google Shape;181;p25"/>
          <p:cNvSpPr txBox="1"/>
          <p:nvPr/>
        </p:nvSpPr>
        <p:spPr>
          <a:xfrm>
            <a:off x="4174837" y="1862956"/>
            <a:ext cx="279861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chemeClr val="dk1"/>
                </a:solidFill>
                <a:latin typeface="Corbel"/>
                <a:ea typeface="Corbel"/>
                <a:cs typeface="Corbel"/>
                <a:sym typeface="Corbel"/>
              </a:rPr>
              <a:t>Plan seemed straightforward….</a:t>
            </a:r>
            <a:endParaRPr/>
          </a:p>
        </p:txBody>
      </p:sp>
      <p:pic>
        <p:nvPicPr>
          <p:cNvPr id="182" name="Google Shape;182;p25"/>
          <p:cNvPicPr preferRelativeResize="0"/>
          <p:nvPr/>
        </p:nvPicPr>
        <p:blipFill rotWithShape="1">
          <a:blip r:embed="rId5">
            <a:alphaModFix/>
          </a:blip>
          <a:srcRect/>
          <a:stretch/>
        </p:blipFill>
        <p:spPr>
          <a:xfrm>
            <a:off x="5264727" y="4514869"/>
            <a:ext cx="3819238" cy="2132410"/>
          </a:xfrm>
          <a:prstGeom prst="rect">
            <a:avLst/>
          </a:prstGeom>
          <a:noFill/>
          <a:ln>
            <a:noFill/>
          </a:ln>
        </p:spPr>
      </p:pic>
      <p:pic>
        <p:nvPicPr>
          <p:cNvPr id="183" name="Google Shape;183;p25"/>
          <p:cNvPicPr preferRelativeResize="0"/>
          <p:nvPr/>
        </p:nvPicPr>
        <p:blipFill rotWithShape="1">
          <a:blip r:embed="rId6">
            <a:alphaModFix/>
          </a:blip>
          <a:srcRect/>
          <a:stretch/>
        </p:blipFill>
        <p:spPr>
          <a:xfrm>
            <a:off x="2410692" y="4164047"/>
            <a:ext cx="3879272" cy="2570016"/>
          </a:xfrm>
          <a:prstGeom prst="rect">
            <a:avLst/>
          </a:prstGeom>
          <a:noFill/>
          <a:ln>
            <a:noFill/>
          </a:ln>
        </p:spPr>
      </p:pic>
      <p:sp>
        <p:nvSpPr>
          <p:cNvPr id="184" name="Google Shape;184;p25"/>
          <p:cNvSpPr txBox="1"/>
          <p:nvPr/>
        </p:nvSpPr>
        <p:spPr>
          <a:xfrm>
            <a:off x="6345382" y="3597088"/>
            <a:ext cx="279861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chemeClr val="dk1"/>
                </a:solidFill>
                <a:latin typeface="Corbel"/>
                <a:ea typeface="Corbel"/>
                <a:cs typeface="Corbel"/>
                <a:sym typeface="Corbel"/>
              </a:rPr>
              <a:t>….but reality was very different! </a:t>
            </a:r>
            <a:endParaRPr/>
          </a:p>
        </p:txBody>
      </p:sp>
      <p:sp>
        <p:nvSpPr>
          <p:cNvPr id="185" name="Google Shape;185;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aphicFrame>
        <p:nvGraphicFramePr>
          <p:cNvPr id="191" name="Google Shape;191;p26"/>
          <p:cNvGraphicFramePr/>
          <p:nvPr/>
        </p:nvGraphicFramePr>
        <p:xfrm>
          <a:off x="457200" y="162047"/>
          <a:ext cx="8420600" cy="6169075"/>
        </p:xfrm>
        <a:graphic>
          <a:graphicData uri="http://schemas.openxmlformats.org/drawingml/2006/table">
            <a:tbl>
              <a:tblPr firstRow="1" bandRow="1">
                <a:noFill/>
                <a:tableStyleId>{46CD082E-614B-4AEC-9120-1DB22FDEF8C6}</a:tableStyleId>
              </a:tblPr>
              <a:tblGrid>
                <a:gridCol w="4210300">
                  <a:extLst>
                    <a:ext uri="{9D8B030D-6E8A-4147-A177-3AD203B41FA5}">
                      <a16:colId xmlns:a16="http://schemas.microsoft.com/office/drawing/2014/main" val="20000"/>
                    </a:ext>
                  </a:extLst>
                </a:gridCol>
                <a:gridCol w="4210300">
                  <a:extLst>
                    <a:ext uri="{9D8B030D-6E8A-4147-A177-3AD203B41FA5}">
                      <a16:colId xmlns:a16="http://schemas.microsoft.com/office/drawing/2014/main" val="20001"/>
                    </a:ext>
                  </a:extLst>
                </a:gridCol>
              </a:tblGrid>
              <a:tr h="567625">
                <a:tc>
                  <a:txBody>
                    <a:bodyPr/>
                    <a:lstStyle/>
                    <a:p>
                      <a:pPr marL="0" marR="0" lvl="0" indent="0" algn="l" rtl="0">
                        <a:spcBef>
                          <a:spcPts val="0"/>
                        </a:spcBef>
                        <a:spcAft>
                          <a:spcPts val="0"/>
                        </a:spcAft>
                        <a:buNone/>
                      </a:pPr>
                      <a:r>
                        <a:rPr lang="en-GB" sz="1350" u="none" strike="noStrike" cap="none"/>
                        <a:t>Effective Mentor</a:t>
                      </a:r>
                      <a:endParaRPr sz="1350"/>
                    </a:p>
                  </a:txBody>
                  <a:tcPr marL="91450" marR="91450" marT="45725" marB="45725"/>
                </a:tc>
                <a:tc>
                  <a:txBody>
                    <a:bodyPr/>
                    <a:lstStyle/>
                    <a:p>
                      <a:pPr marL="0" marR="0" lvl="0" indent="0" algn="l" rtl="0">
                        <a:spcBef>
                          <a:spcPts val="0"/>
                        </a:spcBef>
                        <a:spcAft>
                          <a:spcPts val="0"/>
                        </a:spcAft>
                        <a:buNone/>
                      </a:pPr>
                      <a:r>
                        <a:rPr lang="en-GB" sz="1350"/>
                        <a:t>Effective Mentee</a:t>
                      </a:r>
                      <a:endParaRPr/>
                    </a:p>
                  </a:txBody>
                  <a:tcPr marL="91450" marR="91450" marT="45725" marB="45725"/>
                </a:tc>
                <a:extLst>
                  <a:ext uri="{0D108BD9-81ED-4DB2-BD59-A6C34878D82A}">
                    <a16:rowId xmlns:a16="http://schemas.microsoft.com/office/drawing/2014/main" val="10000"/>
                  </a:ext>
                </a:extLst>
              </a:tr>
              <a:tr h="567625">
                <a:tc>
                  <a:txBody>
                    <a:bodyPr/>
                    <a:lstStyle/>
                    <a:p>
                      <a:pPr marL="0" marR="0" lvl="0" indent="0" algn="l" rtl="0">
                        <a:spcBef>
                          <a:spcPts val="0"/>
                        </a:spcBef>
                        <a:spcAft>
                          <a:spcPts val="0"/>
                        </a:spcAft>
                        <a:buNone/>
                      </a:pPr>
                      <a:r>
                        <a:rPr lang="en-GB" sz="1350"/>
                        <a:t>Establishes rapport</a:t>
                      </a:r>
                      <a:endParaRPr sz="1350"/>
                    </a:p>
                  </a:txBody>
                  <a:tcPr marL="91450" marR="91450" marT="45725" marB="45725"/>
                </a:tc>
                <a:tc>
                  <a:txBody>
                    <a:bodyPr/>
                    <a:lstStyle/>
                    <a:p>
                      <a:pPr marL="0" marR="0" lvl="0" indent="0" algn="l" rtl="0">
                        <a:spcBef>
                          <a:spcPts val="0"/>
                        </a:spcBef>
                        <a:spcAft>
                          <a:spcPts val="0"/>
                        </a:spcAft>
                        <a:buNone/>
                      </a:pPr>
                      <a:r>
                        <a:rPr lang="en-GB" sz="1350"/>
                        <a:t>Establishes rapport</a:t>
                      </a:r>
                      <a:endParaRPr/>
                    </a:p>
                  </a:txBody>
                  <a:tcPr marL="91450" marR="91450" marT="45725" marB="45725"/>
                </a:tc>
                <a:extLst>
                  <a:ext uri="{0D108BD9-81ED-4DB2-BD59-A6C34878D82A}">
                    <a16:rowId xmlns:a16="http://schemas.microsoft.com/office/drawing/2014/main" val="10001"/>
                  </a:ext>
                </a:extLst>
              </a:tr>
              <a:tr h="567625">
                <a:tc>
                  <a:txBody>
                    <a:bodyPr/>
                    <a:lstStyle/>
                    <a:p>
                      <a:pPr marL="0" marR="0" lvl="0" indent="0" algn="l" rtl="0">
                        <a:spcBef>
                          <a:spcPts val="0"/>
                        </a:spcBef>
                        <a:spcAft>
                          <a:spcPts val="0"/>
                        </a:spcAft>
                        <a:buNone/>
                      </a:pPr>
                      <a:r>
                        <a:rPr lang="en-GB" sz="1350"/>
                        <a:t>Maintains confidentiality</a:t>
                      </a:r>
                      <a:endParaRPr/>
                    </a:p>
                  </a:txBody>
                  <a:tcPr marL="91450" marR="91450" marT="45725" marB="45725"/>
                </a:tc>
                <a:tc>
                  <a:txBody>
                    <a:bodyPr/>
                    <a:lstStyle/>
                    <a:p>
                      <a:pPr marL="0" marR="0" lvl="0" indent="0" algn="l" rtl="0">
                        <a:spcBef>
                          <a:spcPts val="0"/>
                        </a:spcBef>
                        <a:spcAft>
                          <a:spcPts val="0"/>
                        </a:spcAft>
                        <a:buNone/>
                      </a:pPr>
                      <a:r>
                        <a:rPr lang="en-GB" sz="1350"/>
                        <a:t>Maintains confidentiality</a:t>
                      </a:r>
                      <a:endParaRPr sz="1350"/>
                    </a:p>
                  </a:txBody>
                  <a:tcPr marL="91450" marR="91450" marT="45725" marB="45725"/>
                </a:tc>
                <a:extLst>
                  <a:ext uri="{0D108BD9-81ED-4DB2-BD59-A6C34878D82A}">
                    <a16:rowId xmlns:a16="http://schemas.microsoft.com/office/drawing/2014/main" val="10002"/>
                  </a:ext>
                </a:extLst>
              </a:tr>
              <a:tr h="567625">
                <a:tc>
                  <a:txBody>
                    <a:bodyPr/>
                    <a:lstStyle/>
                    <a:p>
                      <a:pPr marL="0" marR="0" lvl="0" indent="0" algn="l" rtl="0">
                        <a:spcBef>
                          <a:spcPts val="0"/>
                        </a:spcBef>
                        <a:spcAft>
                          <a:spcPts val="0"/>
                        </a:spcAft>
                        <a:buNone/>
                      </a:pPr>
                      <a:r>
                        <a:rPr lang="en-GB" sz="1350"/>
                        <a:t>Displays empathy</a:t>
                      </a:r>
                      <a:endParaRPr sz="1350"/>
                    </a:p>
                  </a:txBody>
                  <a:tcPr marL="91450" marR="91450" marT="45725" marB="45725"/>
                </a:tc>
                <a:tc>
                  <a:txBody>
                    <a:bodyPr/>
                    <a:lstStyle/>
                    <a:p>
                      <a:pPr marL="0" marR="0" lvl="0" indent="0" algn="l" rtl="0">
                        <a:spcBef>
                          <a:spcPts val="0"/>
                        </a:spcBef>
                        <a:spcAft>
                          <a:spcPts val="0"/>
                        </a:spcAft>
                        <a:buNone/>
                      </a:pPr>
                      <a:r>
                        <a:rPr lang="en-GB" sz="1350"/>
                        <a:t>Prepares for engaging with mentors</a:t>
                      </a:r>
                      <a:endParaRPr/>
                    </a:p>
                  </a:txBody>
                  <a:tcPr marL="91450" marR="91450" marT="45725" marB="45725"/>
                </a:tc>
                <a:extLst>
                  <a:ext uri="{0D108BD9-81ED-4DB2-BD59-A6C34878D82A}">
                    <a16:rowId xmlns:a16="http://schemas.microsoft.com/office/drawing/2014/main" val="10003"/>
                  </a:ext>
                </a:extLst>
              </a:tr>
              <a:tr h="567625">
                <a:tc>
                  <a:txBody>
                    <a:bodyPr/>
                    <a:lstStyle/>
                    <a:p>
                      <a:pPr marL="0" marR="0" lvl="0" indent="0" algn="l" rtl="0">
                        <a:spcBef>
                          <a:spcPts val="0"/>
                        </a:spcBef>
                        <a:spcAft>
                          <a:spcPts val="0"/>
                        </a:spcAft>
                        <a:buNone/>
                      </a:pPr>
                      <a:r>
                        <a:rPr lang="en-GB" sz="1350"/>
                        <a:t>Listens</a:t>
                      </a:r>
                      <a:endParaRPr/>
                    </a:p>
                  </a:txBody>
                  <a:tcPr marL="91450" marR="91450" marT="45725" marB="45725"/>
                </a:tc>
                <a:tc>
                  <a:txBody>
                    <a:bodyPr/>
                    <a:lstStyle/>
                    <a:p>
                      <a:pPr marL="0" marR="0" lvl="0" indent="0" algn="l" rtl="0">
                        <a:spcBef>
                          <a:spcPts val="0"/>
                        </a:spcBef>
                        <a:spcAft>
                          <a:spcPts val="0"/>
                        </a:spcAft>
                        <a:buNone/>
                      </a:pPr>
                      <a:r>
                        <a:rPr lang="en-GB" sz="1350"/>
                        <a:t>Shares issues/challenges</a:t>
                      </a:r>
                      <a:endParaRPr/>
                    </a:p>
                  </a:txBody>
                  <a:tcPr marL="91450" marR="91450" marT="45725" marB="45725"/>
                </a:tc>
                <a:extLst>
                  <a:ext uri="{0D108BD9-81ED-4DB2-BD59-A6C34878D82A}">
                    <a16:rowId xmlns:a16="http://schemas.microsoft.com/office/drawing/2014/main" val="10004"/>
                  </a:ext>
                </a:extLst>
              </a:tr>
              <a:tr h="731900">
                <a:tc>
                  <a:txBody>
                    <a:bodyPr/>
                    <a:lstStyle/>
                    <a:p>
                      <a:pPr marL="0" marR="0" lvl="0" indent="0" algn="l" rtl="0">
                        <a:spcBef>
                          <a:spcPts val="0"/>
                        </a:spcBef>
                        <a:spcAft>
                          <a:spcPts val="0"/>
                        </a:spcAft>
                        <a:buNone/>
                      </a:pPr>
                      <a:r>
                        <a:rPr lang="en-GB" sz="1350"/>
                        <a:t>Give mentee space to talk</a:t>
                      </a:r>
                      <a:endParaRPr/>
                    </a:p>
                  </a:txBody>
                  <a:tcPr marL="91450" marR="91450" marT="45725" marB="45725"/>
                </a:tc>
                <a:tc>
                  <a:txBody>
                    <a:bodyPr/>
                    <a:lstStyle/>
                    <a:p>
                      <a:pPr marL="0" marR="0" lvl="0" indent="0" algn="l" rtl="0">
                        <a:spcBef>
                          <a:spcPts val="0"/>
                        </a:spcBef>
                        <a:spcAft>
                          <a:spcPts val="0"/>
                        </a:spcAft>
                        <a:buNone/>
                      </a:pPr>
                      <a:r>
                        <a:rPr lang="en-GB" sz="1350"/>
                        <a:t>Open to different perspectives</a:t>
                      </a:r>
                      <a:endParaRPr sz="1350"/>
                    </a:p>
                  </a:txBody>
                  <a:tcPr marL="91450" marR="91450" marT="45725" marB="45725"/>
                </a:tc>
                <a:extLst>
                  <a:ext uri="{0D108BD9-81ED-4DB2-BD59-A6C34878D82A}">
                    <a16:rowId xmlns:a16="http://schemas.microsoft.com/office/drawing/2014/main" val="10005"/>
                  </a:ext>
                </a:extLst>
              </a:tr>
              <a:tr h="731900">
                <a:tc>
                  <a:txBody>
                    <a:bodyPr/>
                    <a:lstStyle/>
                    <a:p>
                      <a:pPr marL="0" marR="0" lvl="0" indent="0" algn="l" rtl="0">
                        <a:lnSpc>
                          <a:spcPct val="100000"/>
                        </a:lnSpc>
                        <a:spcBef>
                          <a:spcPts val="0"/>
                        </a:spcBef>
                        <a:spcAft>
                          <a:spcPts val="0"/>
                        </a:spcAft>
                        <a:buClr>
                          <a:schemeClr val="dk1"/>
                        </a:buClr>
                        <a:buSzPts val="1350"/>
                        <a:buFont typeface="Corbel"/>
                        <a:buNone/>
                      </a:pPr>
                      <a:r>
                        <a:rPr lang="en-GB" sz="1350"/>
                        <a:t>Encourages reflection</a:t>
                      </a:r>
                      <a:endParaRPr/>
                    </a:p>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r>
                        <a:rPr lang="en-GB" sz="1350"/>
                        <a:t>Prepared to think deeply around issues/challenges</a:t>
                      </a:r>
                      <a:endParaRPr sz="1350"/>
                    </a:p>
                  </a:txBody>
                  <a:tcPr marL="91450" marR="91450" marT="45725" marB="45725"/>
                </a:tc>
                <a:extLst>
                  <a:ext uri="{0D108BD9-81ED-4DB2-BD59-A6C34878D82A}">
                    <a16:rowId xmlns:a16="http://schemas.microsoft.com/office/drawing/2014/main" val="10006"/>
                  </a:ext>
                </a:extLst>
              </a:tr>
              <a:tr h="567625">
                <a:tc>
                  <a:txBody>
                    <a:bodyPr/>
                    <a:lstStyle/>
                    <a:p>
                      <a:pPr marL="0" marR="0" lvl="0" indent="0" algn="l" rtl="0">
                        <a:spcBef>
                          <a:spcPts val="0"/>
                        </a:spcBef>
                        <a:spcAft>
                          <a:spcPts val="0"/>
                        </a:spcAft>
                        <a:buNone/>
                      </a:pPr>
                      <a:r>
                        <a:rPr lang="en-GB" sz="1350"/>
                        <a:t>Attention</a:t>
                      </a:r>
                      <a:endParaRPr/>
                    </a:p>
                  </a:txBody>
                  <a:tcPr marL="91450" marR="91450" marT="45725" marB="45725"/>
                </a:tc>
                <a:tc>
                  <a:txBody>
                    <a:bodyPr/>
                    <a:lstStyle/>
                    <a:p>
                      <a:pPr marL="0" marR="0" lvl="0" indent="0" algn="l" rtl="0">
                        <a:spcBef>
                          <a:spcPts val="0"/>
                        </a:spcBef>
                        <a:spcAft>
                          <a:spcPts val="0"/>
                        </a:spcAft>
                        <a:buNone/>
                      </a:pPr>
                      <a:r>
                        <a:rPr lang="en-GB" sz="1350"/>
                        <a:t>Ready to take action</a:t>
                      </a:r>
                      <a:endParaRPr/>
                    </a:p>
                  </a:txBody>
                  <a:tcPr marL="91450" marR="91450" marT="45725" marB="45725"/>
                </a:tc>
                <a:extLst>
                  <a:ext uri="{0D108BD9-81ED-4DB2-BD59-A6C34878D82A}">
                    <a16:rowId xmlns:a16="http://schemas.microsoft.com/office/drawing/2014/main" val="10007"/>
                  </a:ext>
                </a:extLst>
              </a:tr>
              <a:tr h="731900">
                <a:tc>
                  <a:txBody>
                    <a:bodyPr/>
                    <a:lstStyle/>
                    <a:p>
                      <a:pPr marL="0" marR="0" lvl="0" indent="0" algn="l" rtl="0">
                        <a:lnSpc>
                          <a:spcPct val="100000"/>
                        </a:lnSpc>
                        <a:spcBef>
                          <a:spcPts val="0"/>
                        </a:spcBef>
                        <a:spcAft>
                          <a:spcPts val="0"/>
                        </a:spcAft>
                        <a:buClr>
                          <a:schemeClr val="dk1"/>
                        </a:buClr>
                        <a:buSzPts val="1350"/>
                        <a:buFont typeface="Corbel"/>
                        <a:buNone/>
                      </a:pPr>
                      <a:r>
                        <a:rPr lang="en-GB" sz="1350"/>
                        <a:t>Trusted</a:t>
                      </a:r>
                      <a:endParaRPr/>
                    </a:p>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tc>
                <a:extLst>
                  <a:ext uri="{0D108BD9-81ED-4DB2-BD59-A6C34878D82A}">
                    <a16:rowId xmlns:a16="http://schemas.microsoft.com/office/drawing/2014/main" val="10008"/>
                  </a:ext>
                </a:extLst>
              </a:tr>
              <a:tr h="567625">
                <a:tc>
                  <a:txBody>
                    <a:bodyPr/>
                    <a:lstStyle/>
                    <a:p>
                      <a:pPr marL="0" marR="0" lvl="0" indent="0" algn="l" rtl="0">
                        <a:spcBef>
                          <a:spcPts val="0"/>
                        </a:spcBef>
                        <a:spcAft>
                          <a:spcPts val="0"/>
                        </a:spcAft>
                        <a:buNone/>
                      </a:pPr>
                      <a:r>
                        <a:rPr lang="en-GB" sz="1350"/>
                        <a:t>Willing to share experiences</a:t>
                      </a:r>
                      <a:endParaRPr/>
                    </a:p>
                  </a:txBody>
                  <a:tcPr marL="91450" marR="91450" marT="45725" marB="45725"/>
                </a:tc>
                <a:tc>
                  <a:txBody>
                    <a:bodyPr/>
                    <a:lstStyle/>
                    <a:p>
                      <a:pPr marL="0" marR="0" lvl="0" indent="0" algn="l" rtl="0">
                        <a:spcBef>
                          <a:spcPts val="0"/>
                        </a:spcBef>
                        <a:spcAft>
                          <a:spcPts val="0"/>
                        </a:spcAft>
                        <a:buNone/>
                      </a:pPr>
                      <a:endParaRPr sz="1350"/>
                    </a:p>
                  </a:txBody>
                  <a:tcPr marL="91450" marR="91450" marT="45725" marB="45725"/>
                </a:tc>
                <a:extLst>
                  <a:ext uri="{0D108BD9-81ED-4DB2-BD59-A6C34878D82A}">
                    <a16:rowId xmlns:a16="http://schemas.microsoft.com/office/drawing/2014/main" val="10009"/>
                  </a:ext>
                </a:extLst>
              </a:tr>
            </a:tbl>
          </a:graphicData>
        </a:graphic>
      </p:graphicFrame>
      <p:sp>
        <p:nvSpPr>
          <p:cNvPr id="192" name="Google Shape;192;p26"/>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body" idx="1"/>
          </p:nvPr>
        </p:nvSpPr>
        <p:spPr>
          <a:xfrm>
            <a:off x="457200" y="1477818"/>
            <a:ext cx="8229600" cy="4821382"/>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accent2"/>
              </a:buClr>
              <a:buSzPts val="2800"/>
              <a:buFont typeface="Arial"/>
              <a:buChar char="•"/>
            </a:pPr>
            <a:r>
              <a:rPr lang="en-GB" sz="2800">
                <a:solidFill>
                  <a:schemeClr val="accent2"/>
                </a:solidFill>
              </a:rPr>
              <a:t>Outcome</a:t>
            </a:r>
            <a:r>
              <a:rPr lang="en-GB"/>
              <a:t> – establish what mentee wants to achieve in the session</a:t>
            </a:r>
            <a:endParaRPr/>
          </a:p>
          <a:p>
            <a:pPr marL="0" lvl="0" indent="0" algn="l" rtl="0">
              <a:spcBef>
                <a:spcPts val="400"/>
              </a:spcBef>
              <a:spcAft>
                <a:spcPts val="0"/>
              </a:spcAft>
              <a:buClr>
                <a:schemeClr val="dk1"/>
              </a:buClr>
              <a:buSzPts val="2000"/>
              <a:buNone/>
            </a:pPr>
            <a:endParaRPr/>
          </a:p>
          <a:p>
            <a:pPr marL="457200" lvl="0" indent="-457200" algn="l" rtl="0">
              <a:spcBef>
                <a:spcPts val="560"/>
              </a:spcBef>
              <a:spcAft>
                <a:spcPts val="0"/>
              </a:spcAft>
              <a:buClr>
                <a:schemeClr val="accent2"/>
              </a:buClr>
              <a:buSzPts val="2800"/>
              <a:buFont typeface="Arial"/>
              <a:buChar char="•"/>
            </a:pPr>
            <a:r>
              <a:rPr lang="en-GB" sz="2800">
                <a:solidFill>
                  <a:schemeClr val="accent2"/>
                </a:solidFill>
              </a:rPr>
              <a:t>Situation</a:t>
            </a:r>
            <a:r>
              <a:rPr lang="en-GB"/>
              <a:t> – evaluate the current situation</a:t>
            </a:r>
            <a:endParaRPr/>
          </a:p>
          <a:p>
            <a:pPr marL="0" lvl="0" indent="0" algn="l" rtl="0">
              <a:spcBef>
                <a:spcPts val="400"/>
              </a:spcBef>
              <a:spcAft>
                <a:spcPts val="0"/>
              </a:spcAft>
              <a:buClr>
                <a:schemeClr val="dk1"/>
              </a:buClr>
              <a:buSzPts val="2000"/>
              <a:buNone/>
            </a:pPr>
            <a:endParaRPr/>
          </a:p>
          <a:p>
            <a:pPr marL="457200" lvl="0" indent="-457200" algn="l" rtl="0">
              <a:spcBef>
                <a:spcPts val="560"/>
              </a:spcBef>
              <a:spcAft>
                <a:spcPts val="0"/>
              </a:spcAft>
              <a:buClr>
                <a:schemeClr val="accent2"/>
              </a:buClr>
              <a:buSzPts val="2800"/>
              <a:buFont typeface="Arial"/>
              <a:buChar char="•"/>
            </a:pPr>
            <a:r>
              <a:rPr lang="en-GB" sz="2800">
                <a:solidFill>
                  <a:schemeClr val="accent2"/>
                </a:solidFill>
              </a:rPr>
              <a:t>Choices &amp; consequences </a:t>
            </a:r>
            <a:r>
              <a:rPr lang="en-GB"/>
              <a:t>– different options to explore</a:t>
            </a:r>
            <a:endParaRPr/>
          </a:p>
          <a:p>
            <a:pPr marL="0" lvl="0" indent="0" algn="l" rtl="0">
              <a:spcBef>
                <a:spcPts val="400"/>
              </a:spcBef>
              <a:spcAft>
                <a:spcPts val="0"/>
              </a:spcAft>
              <a:buClr>
                <a:schemeClr val="dk1"/>
              </a:buClr>
              <a:buSzPts val="2000"/>
              <a:buNone/>
            </a:pPr>
            <a:endParaRPr/>
          </a:p>
          <a:p>
            <a:pPr marL="457200" lvl="0" indent="-457200" algn="l" rtl="0">
              <a:spcBef>
                <a:spcPts val="560"/>
              </a:spcBef>
              <a:spcAft>
                <a:spcPts val="0"/>
              </a:spcAft>
              <a:buClr>
                <a:schemeClr val="accent2"/>
              </a:buClr>
              <a:buSzPts val="2800"/>
              <a:buFont typeface="Arial"/>
              <a:buChar char="•"/>
            </a:pPr>
            <a:r>
              <a:rPr lang="en-GB" sz="2800">
                <a:solidFill>
                  <a:schemeClr val="accent2"/>
                </a:solidFill>
              </a:rPr>
              <a:t>Action</a:t>
            </a:r>
            <a:r>
              <a:rPr lang="en-GB"/>
              <a:t> – what’s the mentees preferred strategy</a:t>
            </a:r>
            <a:endParaRPr/>
          </a:p>
          <a:p>
            <a:pPr marL="0" lvl="0" indent="0" algn="l" rtl="0">
              <a:spcBef>
                <a:spcPts val="400"/>
              </a:spcBef>
              <a:spcAft>
                <a:spcPts val="0"/>
              </a:spcAft>
              <a:buClr>
                <a:schemeClr val="dk1"/>
              </a:buClr>
              <a:buSzPts val="2000"/>
              <a:buNone/>
            </a:pPr>
            <a:endParaRPr/>
          </a:p>
          <a:p>
            <a:pPr marL="457200" lvl="0" indent="-457200" algn="l" rtl="0">
              <a:spcBef>
                <a:spcPts val="560"/>
              </a:spcBef>
              <a:spcAft>
                <a:spcPts val="0"/>
              </a:spcAft>
              <a:buClr>
                <a:schemeClr val="accent2"/>
              </a:buClr>
              <a:buSzPts val="2800"/>
              <a:buFont typeface="Arial"/>
              <a:buChar char="•"/>
            </a:pPr>
            <a:r>
              <a:rPr lang="en-GB" sz="2800">
                <a:solidFill>
                  <a:schemeClr val="accent2"/>
                </a:solidFill>
              </a:rPr>
              <a:t>Review</a:t>
            </a:r>
            <a:r>
              <a:rPr lang="en-GB"/>
              <a:t> – mentee to decide how progress will be reviewed</a:t>
            </a:r>
            <a:endParaRPr/>
          </a:p>
          <a:p>
            <a:pPr marL="0" lvl="0" indent="0" algn="l" rtl="0">
              <a:spcBef>
                <a:spcPts val="400"/>
              </a:spcBef>
              <a:spcAft>
                <a:spcPts val="0"/>
              </a:spcAft>
              <a:buClr>
                <a:schemeClr val="dk1"/>
              </a:buClr>
              <a:buSzPts val="2000"/>
              <a:buNone/>
            </a:pPr>
            <a:endParaRPr/>
          </a:p>
        </p:txBody>
      </p:sp>
      <p:sp>
        <p:nvSpPr>
          <p:cNvPr id="199" name="Google Shape;199;p27"/>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OSCAR Model</a:t>
            </a:r>
            <a:endParaRPr/>
          </a:p>
        </p:txBody>
      </p:sp>
      <p:sp>
        <p:nvSpPr>
          <p:cNvPr id="200" name="Google Shape;200;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body" idx="1"/>
          </p:nvPr>
        </p:nvSpPr>
        <p:spPr>
          <a:xfrm>
            <a:off x="457200" y="1477818"/>
            <a:ext cx="8229600" cy="4821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GB" sz="2800"/>
              <a:t>What is it like being a mentor?</a:t>
            </a:r>
            <a:endParaRPr/>
          </a:p>
          <a:p>
            <a:pPr marL="0" lvl="0" indent="0" algn="l" rtl="0">
              <a:spcBef>
                <a:spcPts val="560"/>
              </a:spcBef>
              <a:spcAft>
                <a:spcPts val="0"/>
              </a:spcAft>
              <a:buClr>
                <a:schemeClr val="dk1"/>
              </a:buClr>
              <a:buSzPts val="2800"/>
              <a:buNone/>
            </a:pPr>
            <a:endParaRPr sz="2800"/>
          </a:p>
          <a:p>
            <a:pPr marL="0" lvl="0" indent="0" algn="l" rtl="0">
              <a:spcBef>
                <a:spcPts val="560"/>
              </a:spcBef>
              <a:spcAft>
                <a:spcPts val="0"/>
              </a:spcAft>
              <a:buClr>
                <a:schemeClr val="dk1"/>
              </a:buClr>
              <a:buSzPts val="2800"/>
              <a:buNone/>
            </a:pPr>
            <a:r>
              <a:rPr lang="en-GB" sz="2800"/>
              <a:t>What is the expected time commitment?</a:t>
            </a:r>
            <a:endParaRPr/>
          </a:p>
          <a:p>
            <a:pPr marL="0" lvl="0" indent="0" algn="l" rtl="0">
              <a:spcBef>
                <a:spcPts val="560"/>
              </a:spcBef>
              <a:spcAft>
                <a:spcPts val="0"/>
              </a:spcAft>
              <a:buClr>
                <a:schemeClr val="dk1"/>
              </a:buClr>
              <a:buSzPts val="2800"/>
              <a:buNone/>
            </a:pPr>
            <a:endParaRPr sz="2800"/>
          </a:p>
          <a:p>
            <a:pPr marL="0" lvl="0" indent="0" algn="l" rtl="0">
              <a:spcBef>
                <a:spcPts val="560"/>
              </a:spcBef>
              <a:spcAft>
                <a:spcPts val="0"/>
              </a:spcAft>
              <a:buClr>
                <a:schemeClr val="dk1"/>
              </a:buClr>
              <a:buSzPts val="2800"/>
              <a:buNone/>
            </a:pPr>
            <a:r>
              <a:rPr lang="en-GB" sz="2800"/>
              <a:t>(New mentors please ask additional questions of experienced mentors…)</a:t>
            </a:r>
            <a:endParaRPr/>
          </a:p>
        </p:txBody>
      </p:sp>
      <p:sp>
        <p:nvSpPr>
          <p:cNvPr id="206" name="Google Shape;206;p28"/>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Let’s hear from experienced mentors</a:t>
            </a:r>
            <a:endParaRPr/>
          </a:p>
        </p:txBody>
      </p:sp>
      <p:sp>
        <p:nvSpPr>
          <p:cNvPr id="207" name="Google Shape;207;p28"/>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body" idx="1"/>
          </p:nvPr>
        </p:nvSpPr>
        <p:spPr>
          <a:xfrm>
            <a:off x="457201" y="998373"/>
            <a:ext cx="8229600" cy="5682345"/>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2000"/>
              <a:buFont typeface="Corbel"/>
              <a:buAutoNum type="arabicPeriod"/>
            </a:pPr>
            <a:r>
              <a:rPr lang="en-GB" b="1"/>
              <a:t>What is the expected time commitment? Do we have to commit up until Sept 2020?</a:t>
            </a:r>
            <a:endParaRPr/>
          </a:p>
          <a:p>
            <a:pPr marL="0" lvl="0" indent="0" algn="l" rtl="0">
              <a:spcBef>
                <a:spcPts val="400"/>
              </a:spcBef>
              <a:spcAft>
                <a:spcPts val="0"/>
              </a:spcAft>
              <a:buClr>
                <a:schemeClr val="dk1"/>
              </a:buClr>
              <a:buSzPts val="2000"/>
              <a:buNone/>
            </a:pPr>
            <a:r>
              <a:rPr lang="en-GB"/>
              <a:t>Experienced mentors can answer this better! I’d say it’s very variable and driven by what you can afford to offer as well as how many student queries there are. I’ll do a Doodle poll ahead of Collaborate sessions to try to work around mentor availability as much as possible. With the group model other mentors might be free when you are busy (just keep in touch to let us know). It’s fine to start as a mentor even if you can’t yet fully commit from May 2019 until Sept 2020.</a:t>
            </a:r>
            <a:endParaRPr/>
          </a:p>
          <a:p>
            <a:pPr marL="0" lvl="0" indent="0" algn="l" rtl="0">
              <a:spcBef>
                <a:spcPts val="400"/>
              </a:spcBef>
              <a:spcAft>
                <a:spcPts val="0"/>
              </a:spcAft>
              <a:buClr>
                <a:schemeClr val="dk1"/>
              </a:buClr>
              <a:buSzPts val="2000"/>
              <a:buNone/>
            </a:pPr>
            <a:endParaRPr/>
          </a:p>
          <a:p>
            <a:pPr marL="457200" lvl="0" indent="-457200" algn="l" rtl="0">
              <a:spcBef>
                <a:spcPts val="400"/>
              </a:spcBef>
              <a:spcAft>
                <a:spcPts val="0"/>
              </a:spcAft>
              <a:buClr>
                <a:schemeClr val="dk1"/>
              </a:buClr>
              <a:buSzPts val="2000"/>
              <a:buFont typeface="Corbel"/>
              <a:buAutoNum type="arabicPeriod" startAt="2"/>
            </a:pPr>
            <a:r>
              <a:rPr lang="en-GB" b="1"/>
              <a:t>What is we are part of a Facebook or WhatsApp group of distance learning students, can we respond to students there?</a:t>
            </a:r>
            <a:endParaRPr/>
          </a:p>
          <a:p>
            <a:pPr marL="0" lvl="0" indent="0" algn="l" rtl="0">
              <a:spcBef>
                <a:spcPts val="400"/>
              </a:spcBef>
              <a:spcAft>
                <a:spcPts val="0"/>
              </a:spcAft>
              <a:buClr>
                <a:schemeClr val="dk1"/>
              </a:buClr>
              <a:buSzPts val="2000"/>
              <a:buNone/>
            </a:pPr>
            <a:r>
              <a:rPr lang="en-GB"/>
              <a:t>Please refer any Project Module students on Facebook/WhatsApp to Moodle if you wish to respond in your formal role as an Alumni Mentor.</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b="1"/>
              <a:t>3. Can we directly contact other new mentors and experienced mentors?</a:t>
            </a:r>
            <a:endParaRPr/>
          </a:p>
          <a:p>
            <a:pPr marL="0" lvl="0" indent="0" algn="l" rtl="0">
              <a:spcBef>
                <a:spcPts val="400"/>
              </a:spcBef>
              <a:spcAft>
                <a:spcPts val="0"/>
              </a:spcAft>
              <a:buClr>
                <a:schemeClr val="dk1"/>
              </a:buClr>
              <a:buSzPts val="2000"/>
              <a:buNone/>
            </a:pPr>
            <a:r>
              <a:rPr lang="en-GB"/>
              <a:t>Yes you can email/Skype each other (but not students). </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endParaRPr/>
          </a:p>
        </p:txBody>
      </p:sp>
      <p:sp>
        <p:nvSpPr>
          <p:cNvPr id="214" name="Google Shape;214;p29"/>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Frequently asked questions</a:t>
            </a:r>
            <a:endParaRPr/>
          </a:p>
        </p:txBody>
      </p:sp>
      <p:sp>
        <p:nvSpPr>
          <p:cNvPr id="215" name="Google Shape;215;p29"/>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txBox="1">
            <a:spLocks noGrp="1"/>
          </p:cNvSpPr>
          <p:nvPr>
            <p:ph type="title"/>
          </p:nvPr>
        </p:nvSpPr>
        <p:spPr>
          <a:xfrm>
            <a:off x="457201" y="279132"/>
            <a:ext cx="7119256"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Helpful questions (for mentors to use)</a:t>
            </a:r>
            <a:endParaRPr/>
          </a:p>
        </p:txBody>
      </p:sp>
      <p:sp>
        <p:nvSpPr>
          <p:cNvPr id="222" name="Google Shape;222;p30"/>
          <p:cNvSpPr/>
          <p:nvPr/>
        </p:nvSpPr>
        <p:spPr>
          <a:xfrm>
            <a:off x="66964" y="1031550"/>
            <a:ext cx="8610600" cy="5401479"/>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300"/>
              <a:buFont typeface="Arial"/>
              <a:buChar char="•"/>
            </a:pPr>
            <a:r>
              <a:rPr lang="en-GB" sz="2300">
                <a:solidFill>
                  <a:schemeClr val="dk1"/>
                </a:solidFill>
                <a:latin typeface="Corbel"/>
                <a:ea typeface="Corbel"/>
                <a:cs typeface="Corbel"/>
                <a:sym typeface="Corbel"/>
              </a:rPr>
              <a:t>Open – What is the issue? Why do you think that is?</a:t>
            </a:r>
            <a:endParaRPr/>
          </a:p>
          <a:p>
            <a:pPr marL="457200" marR="0" lvl="0" indent="-311150" algn="l" rtl="0">
              <a:spcBef>
                <a:spcPts val="0"/>
              </a:spcBef>
              <a:spcAft>
                <a:spcPts val="0"/>
              </a:spcAft>
              <a:buClr>
                <a:schemeClr val="dk1"/>
              </a:buClr>
              <a:buSzPts val="2300"/>
              <a:buFont typeface="Arial"/>
              <a:buNone/>
            </a:pPr>
            <a:endParaRPr sz="2300">
              <a:solidFill>
                <a:schemeClr val="dk1"/>
              </a:solidFill>
              <a:latin typeface="Corbel"/>
              <a:ea typeface="Corbel"/>
              <a:cs typeface="Corbel"/>
              <a:sym typeface="Corbel"/>
            </a:endParaRPr>
          </a:p>
          <a:p>
            <a:pPr marL="457200" marR="0" lvl="0" indent="-457200" algn="l" rtl="0">
              <a:spcBef>
                <a:spcPts val="0"/>
              </a:spcBef>
              <a:spcAft>
                <a:spcPts val="0"/>
              </a:spcAft>
              <a:buClr>
                <a:schemeClr val="dk1"/>
              </a:buClr>
              <a:buSzPts val="2300"/>
              <a:buFont typeface="Arial"/>
              <a:buChar char="•"/>
            </a:pPr>
            <a:r>
              <a:rPr lang="en-GB" sz="2300">
                <a:solidFill>
                  <a:schemeClr val="dk1"/>
                </a:solidFill>
                <a:latin typeface="Corbel"/>
                <a:ea typeface="Corbel"/>
                <a:cs typeface="Corbel"/>
                <a:sym typeface="Corbel"/>
              </a:rPr>
              <a:t>Probing – What actually happened? What could be the barrier / cause of the problem?</a:t>
            </a:r>
            <a:endParaRPr/>
          </a:p>
          <a:p>
            <a:pPr marL="457200" marR="0" lvl="0" indent="-311150" algn="l" rtl="0">
              <a:spcBef>
                <a:spcPts val="0"/>
              </a:spcBef>
              <a:spcAft>
                <a:spcPts val="0"/>
              </a:spcAft>
              <a:buClr>
                <a:schemeClr val="dk1"/>
              </a:buClr>
              <a:buSzPts val="2300"/>
              <a:buFont typeface="Arial"/>
              <a:buNone/>
            </a:pPr>
            <a:endParaRPr sz="2300">
              <a:solidFill>
                <a:schemeClr val="dk1"/>
              </a:solidFill>
              <a:latin typeface="Corbel"/>
              <a:ea typeface="Corbel"/>
              <a:cs typeface="Corbel"/>
              <a:sym typeface="Corbel"/>
            </a:endParaRPr>
          </a:p>
          <a:p>
            <a:pPr marL="457200" marR="0" lvl="0" indent="-457200" algn="l" rtl="0">
              <a:spcBef>
                <a:spcPts val="0"/>
              </a:spcBef>
              <a:spcAft>
                <a:spcPts val="0"/>
              </a:spcAft>
              <a:buClr>
                <a:schemeClr val="dk1"/>
              </a:buClr>
              <a:buSzPts val="2300"/>
              <a:buFont typeface="Arial"/>
              <a:buChar char="•"/>
            </a:pPr>
            <a:r>
              <a:rPr lang="en-GB" sz="2300">
                <a:solidFill>
                  <a:schemeClr val="dk1"/>
                </a:solidFill>
                <a:latin typeface="Corbel"/>
                <a:ea typeface="Corbel"/>
                <a:cs typeface="Corbel"/>
                <a:sym typeface="Corbel"/>
              </a:rPr>
              <a:t>Reflective – What has/hasn’t worked so far? What do you not know? How could you find out what you need to? What resources will you need? </a:t>
            </a:r>
            <a:endParaRPr/>
          </a:p>
          <a:p>
            <a:pPr marL="457200" marR="0" lvl="0" indent="-311150" algn="l" rtl="0">
              <a:spcBef>
                <a:spcPts val="0"/>
              </a:spcBef>
              <a:spcAft>
                <a:spcPts val="0"/>
              </a:spcAft>
              <a:buClr>
                <a:schemeClr val="dk1"/>
              </a:buClr>
              <a:buSzPts val="2300"/>
              <a:buFont typeface="Arial"/>
              <a:buNone/>
            </a:pPr>
            <a:endParaRPr sz="2300">
              <a:solidFill>
                <a:schemeClr val="dk1"/>
              </a:solidFill>
              <a:latin typeface="Corbel"/>
              <a:ea typeface="Corbel"/>
              <a:cs typeface="Corbel"/>
              <a:sym typeface="Corbel"/>
            </a:endParaRPr>
          </a:p>
          <a:p>
            <a:pPr marL="457200" marR="0" lvl="0" indent="-457200" algn="l" rtl="0">
              <a:spcBef>
                <a:spcPts val="0"/>
              </a:spcBef>
              <a:spcAft>
                <a:spcPts val="0"/>
              </a:spcAft>
              <a:buClr>
                <a:schemeClr val="dk1"/>
              </a:buClr>
              <a:buSzPts val="2300"/>
              <a:buFont typeface="Arial"/>
              <a:buChar char="•"/>
            </a:pPr>
            <a:r>
              <a:rPr lang="en-GB" sz="2300">
                <a:solidFill>
                  <a:schemeClr val="dk1"/>
                </a:solidFill>
                <a:latin typeface="Corbel"/>
                <a:ea typeface="Corbel"/>
                <a:cs typeface="Corbel"/>
                <a:sym typeface="Corbel"/>
              </a:rPr>
              <a:t>Clarifying – Do you mean you would prefer to…?</a:t>
            </a:r>
            <a:endParaRPr/>
          </a:p>
          <a:p>
            <a:pPr marL="457200" marR="0" lvl="0" indent="-311150" algn="l" rtl="0">
              <a:spcBef>
                <a:spcPts val="0"/>
              </a:spcBef>
              <a:spcAft>
                <a:spcPts val="0"/>
              </a:spcAft>
              <a:buClr>
                <a:schemeClr val="dk1"/>
              </a:buClr>
              <a:buSzPts val="2300"/>
              <a:buFont typeface="Arial"/>
              <a:buNone/>
            </a:pPr>
            <a:endParaRPr sz="2300">
              <a:solidFill>
                <a:schemeClr val="dk1"/>
              </a:solidFill>
              <a:latin typeface="Corbel"/>
              <a:ea typeface="Corbel"/>
              <a:cs typeface="Corbel"/>
              <a:sym typeface="Corbel"/>
            </a:endParaRPr>
          </a:p>
          <a:p>
            <a:pPr marL="457200" marR="0" lvl="0" indent="-457200" algn="l" rtl="0">
              <a:spcBef>
                <a:spcPts val="0"/>
              </a:spcBef>
              <a:spcAft>
                <a:spcPts val="0"/>
              </a:spcAft>
              <a:buClr>
                <a:schemeClr val="dk1"/>
              </a:buClr>
              <a:buSzPts val="2300"/>
              <a:buFont typeface="Arial"/>
              <a:buChar char="•"/>
            </a:pPr>
            <a:r>
              <a:rPr lang="en-GB" sz="2300">
                <a:solidFill>
                  <a:schemeClr val="dk1"/>
                </a:solidFill>
                <a:latin typeface="Corbel"/>
                <a:ea typeface="Corbel"/>
                <a:cs typeface="Corbel"/>
                <a:sym typeface="Corbel"/>
              </a:rPr>
              <a:t>Comparative – Which was most successful for you (this or that)?  </a:t>
            </a:r>
            <a:endParaRPr/>
          </a:p>
          <a:p>
            <a:pPr marL="457200" marR="0" lvl="0" indent="-311150" algn="l" rtl="0">
              <a:spcBef>
                <a:spcPts val="0"/>
              </a:spcBef>
              <a:spcAft>
                <a:spcPts val="0"/>
              </a:spcAft>
              <a:buClr>
                <a:schemeClr val="dk1"/>
              </a:buClr>
              <a:buSzPts val="2300"/>
              <a:buFont typeface="Arial"/>
              <a:buNone/>
            </a:pPr>
            <a:endParaRPr sz="2300">
              <a:solidFill>
                <a:schemeClr val="dk1"/>
              </a:solidFill>
              <a:latin typeface="Corbel"/>
              <a:ea typeface="Corbel"/>
              <a:cs typeface="Corbel"/>
              <a:sym typeface="Corbel"/>
            </a:endParaRPr>
          </a:p>
          <a:p>
            <a:pPr marL="457200" marR="0" lvl="0" indent="-457200" algn="l" rtl="0">
              <a:spcBef>
                <a:spcPts val="0"/>
              </a:spcBef>
              <a:spcAft>
                <a:spcPts val="0"/>
              </a:spcAft>
              <a:buClr>
                <a:schemeClr val="dk1"/>
              </a:buClr>
              <a:buSzPts val="2300"/>
              <a:buFont typeface="Arial"/>
              <a:buChar char="•"/>
            </a:pPr>
            <a:r>
              <a:rPr lang="en-GB" sz="2300">
                <a:solidFill>
                  <a:schemeClr val="dk1"/>
                </a:solidFill>
                <a:latin typeface="Corbel"/>
                <a:ea typeface="Corbel"/>
                <a:cs typeface="Corbel"/>
                <a:sym typeface="Corbel"/>
              </a:rPr>
              <a:t>Hypothetical – What if…? What barriers or challenges can you anticipate? What’s the worst that can happen?</a:t>
            </a:r>
            <a:endParaRPr/>
          </a:p>
        </p:txBody>
      </p:sp>
      <p:pic>
        <p:nvPicPr>
          <p:cNvPr id="223" name="Google Shape;223;p30" descr="Smiling Face with Solid Fill"/>
          <p:cNvPicPr preferRelativeResize="0"/>
          <p:nvPr/>
        </p:nvPicPr>
        <p:blipFill rotWithShape="1">
          <a:blip r:embed="rId3">
            <a:alphaModFix/>
          </a:blip>
          <a:srcRect/>
          <a:stretch/>
        </p:blipFill>
        <p:spPr>
          <a:xfrm>
            <a:off x="8229600" y="1842096"/>
            <a:ext cx="914400" cy="914400"/>
          </a:xfrm>
          <a:prstGeom prst="rect">
            <a:avLst/>
          </a:prstGeom>
          <a:noFill/>
          <a:ln>
            <a:noFill/>
          </a:ln>
        </p:spPr>
      </p:pic>
      <p:pic>
        <p:nvPicPr>
          <p:cNvPr id="224" name="Google Shape;224;p30" descr="Help"/>
          <p:cNvPicPr preferRelativeResize="0"/>
          <p:nvPr/>
        </p:nvPicPr>
        <p:blipFill rotWithShape="1">
          <a:blip r:embed="rId4">
            <a:alphaModFix/>
          </a:blip>
          <a:srcRect/>
          <a:stretch/>
        </p:blipFill>
        <p:spPr>
          <a:xfrm>
            <a:off x="8229600" y="999593"/>
            <a:ext cx="914400" cy="914400"/>
          </a:xfrm>
          <a:prstGeom prst="rect">
            <a:avLst/>
          </a:prstGeom>
          <a:noFill/>
          <a:ln>
            <a:noFill/>
          </a:ln>
        </p:spPr>
      </p:pic>
      <p:sp>
        <p:nvSpPr>
          <p:cNvPr id="225" name="Google Shape;225;p30"/>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body" idx="1"/>
          </p:nvPr>
        </p:nvSpPr>
        <p:spPr>
          <a:xfrm>
            <a:off x="457200" y="1477818"/>
            <a:ext cx="8229600" cy="482138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2600"/>
              <a:buFont typeface="Arial"/>
              <a:buChar char="•"/>
            </a:pPr>
            <a:r>
              <a:rPr lang="en-GB" sz="2600"/>
              <a:t>Leading – Wouldn’t you say that was a good idea?</a:t>
            </a:r>
            <a:endParaRPr/>
          </a:p>
          <a:p>
            <a:pPr marL="285750" lvl="0" indent="-120650" algn="l" rtl="0">
              <a:spcBef>
                <a:spcPts val="520"/>
              </a:spcBef>
              <a:spcAft>
                <a:spcPts val="0"/>
              </a:spcAft>
              <a:buClr>
                <a:schemeClr val="dk1"/>
              </a:buClr>
              <a:buSzPts val="2600"/>
              <a:buFont typeface="Arial"/>
              <a:buNone/>
            </a:pPr>
            <a:endParaRPr sz="2600"/>
          </a:p>
          <a:p>
            <a:pPr marL="285750" lvl="0" indent="-285750" algn="l" rtl="0">
              <a:spcBef>
                <a:spcPts val="520"/>
              </a:spcBef>
              <a:spcAft>
                <a:spcPts val="0"/>
              </a:spcAft>
              <a:buClr>
                <a:schemeClr val="dk1"/>
              </a:buClr>
              <a:buSzPts val="2600"/>
              <a:buFont typeface="Arial"/>
              <a:buChar char="•"/>
            </a:pPr>
            <a:r>
              <a:rPr lang="en-GB" sz="2600"/>
              <a:t>Multiple – What was your last project, why did you change it and what didn’t you like about it?</a:t>
            </a:r>
            <a:endParaRPr/>
          </a:p>
          <a:p>
            <a:pPr marL="285750" lvl="0" indent="-120650" algn="l" rtl="0">
              <a:spcBef>
                <a:spcPts val="520"/>
              </a:spcBef>
              <a:spcAft>
                <a:spcPts val="0"/>
              </a:spcAft>
              <a:buClr>
                <a:schemeClr val="dk1"/>
              </a:buClr>
              <a:buSzPts val="2600"/>
              <a:buFont typeface="Arial"/>
              <a:buNone/>
            </a:pPr>
            <a:endParaRPr sz="2600"/>
          </a:p>
          <a:p>
            <a:pPr marL="285750" lvl="0" indent="-285750" algn="l" rtl="0">
              <a:spcBef>
                <a:spcPts val="520"/>
              </a:spcBef>
              <a:spcAft>
                <a:spcPts val="0"/>
              </a:spcAft>
              <a:buClr>
                <a:schemeClr val="dk1"/>
              </a:buClr>
              <a:buSzPts val="2600"/>
              <a:buFont typeface="Arial"/>
              <a:buChar char="•"/>
            </a:pPr>
            <a:r>
              <a:rPr lang="en-GB" sz="2600"/>
              <a:t>Catch/Trick – What were you trying to do…..is that really what you needed to do for your MSc project preparation?</a:t>
            </a:r>
            <a:endParaRPr/>
          </a:p>
          <a:p>
            <a:pPr marL="285750" lvl="0" indent="-120650" algn="l" rtl="0">
              <a:spcBef>
                <a:spcPts val="520"/>
              </a:spcBef>
              <a:spcAft>
                <a:spcPts val="0"/>
              </a:spcAft>
              <a:buClr>
                <a:schemeClr val="dk1"/>
              </a:buClr>
              <a:buSzPts val="2600"/>
              <a:buFont typeface="Arial"/>
              <a:buNone/>
            </a:pPr>
            <a:endParaRPr sz="2600"/>
          </a:p>
          <a:p>
            <a:pPr marL="285750" lvl="0" indent="-285750" algn="l" rtl="0">
              <a:spcBef>
                <a:spcPts val="520"/>
              </a:spcBef>
              <a:spcAft>
                <a:spcPts val="0"/>
              </a:spcAft>
              <a:buClr>
                <a:schemeClr val="dk1"/>
              </a:buClr>
              <a:buSzPts val="2600"/>
              <a:buFont typeface="Arial"/>
              <a:buChar char="•"/>
            </a:pPr>
            <a:r>
              <a:rPr lang="en-GB" sz="2600"/>
              <a:t>Closed – Do you enjoy your job?  </a:t>
            </a:r>
            <a:endParaRPr/>
          </a:p>
          <a:p>
            <a:pPr marL="285750" lvl="0" indent="-120650" algn="l" rtl="0">
              <a:spcBef>
                <a:spcPts val="520"/>
              </a:spcBef>
              <a:spcAft>
                <a:spcPts val="0"/>
              </a:spcAft>
              <a:buClr>
                <a:schemeClr val="dk1"/>
              </a:buClr>
              <a:buSzPts val="2600"/>
              <a:buFont typeface="Arial"/>
              <a:buNone/>
            </a:pPr>
            <a:endParaRPr sz="2600"/>
          </a:p>
          <a:p>
            <a:pPr marL="0" lvl="0" indent="0" algn="l" rtl="0">
              <a:spcBef>
                <a:spcPts val="520"/>
              </a:spcBef>
              <a:spcAft>
                <a:spcPts val="0"/>
              </a:spcAft>
              <a:buClr>
                <a:schemeClr val="dk1"/>
              </a:buClr>
              <a:buSzPts val="2600"/>
              <a:buNone/>
            </a:pPr>
            <a:endParaRPr sz="2600"/>
          </a:p>
        </p:txBody>
      </p:sp>
      <p:sp>
        <p:nvSpPr>
          <p:cNvPr id="232" name="Google Shape;232;p31"/>
          <p:cNvSpPr txBox="1">
            <a:spLocks noGrp="1"/>
          </p:cNvSpPr>
          <p:nvPr>
            <p:ph type="title"/>
          </p:nvPr>
        </p:nvSpPr>
        <p:spPr>
          <a:xfrm>
            <a:off x="457200" y="83976"/>
            <a:ext cx="7716415" cy="81839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Unhelpful questions (for mentors to avoid!)</a:t>
            </a:r>
            <a:endParaRPr/>
          </a:p>
        </p:txBody>
      </p:sp>
      <p:pic>
        <p:nvPicPr>
          <p:cNvPr id="233" name="Google Shape;233;p31" descr="Help"/>
          <p:cNvPicPr preferRelativeResize="0"/>
          <p:nvPr/>
        </p:nvPicPr>
        <p:blipFill rotWithShape="1">
          <a:blip r:embed="rId3">
            <a:alphaModFix/>
          </a:blip>
          <a:srcRect/>
          <a:stretch/>
        </p:blipFill>
        <p:spPr>
          <a:xfrm>
            <a:off x="7772400" y="4775200"/>
            <a:ext cx="914400" cy="914400"/>
          </a:xfrm>
          <a:prstGeom prst="rect">
            <a:avLst/>
          </a:prstGeom>
          <a:noFill/>
          <a:ln>
            <a:noFill/>
          </a:ln>
        </p:spPr>
      </p:pic>
      <p:pic>
        <p:nvPicPr>
          <p:cNvPr id="234" name="Google Shape;234;p31" descr="Sad Face with Solid Fill"/>
          <p:cNvPicPr preferRelativeResize="0"/>
          <p:nvPr/>
        </p:nvPicPr>
        <p:blipFill rotWithShape="1">
          <a:blip r:embed="rId4">
            <a:alphaModFix/>
          </a:blip>
          <a:srcRect/>
          <a:stretch/>
        </p:blipFill>
        <p:spPr>
          <a:xfrm>
            <a:off x="7772400" y="5636491"/>
            <a:ext cx="914400" cy="914400"/>
          </a:xfrm>
          <a:prstGeom prst="rect">
            <a:avLst/>
          </a:prstGeom>
          <a:noFill/>
          <a:ln>
            <a:noFill/>
          </a:ln>
        </p:spPr>
      </p:pic>
      <p:sp>
        <p:nvSpPr>
          <p:cNvPr id="235" name="Google Shape;235;p31"/>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A4AD5B-4BCE-4837-AD23-4DC312CAFFB7}"/>
              </a:ext>
            </a:extLst>
          </p:cNvPr>
          <p:cNvSpPr>
            <a:spLocks noGrp="1"/>
          </p:cNvSpPr>
          <p:nvPr>
            <p:ph idx="1"/>
          </p:nvPr>
        </p:nvSpPr>
        <p:spPr>
          <a:xfrm>
            <a:off x="457198" y="1063689"/>
            <a:ext cx="8537511" cy="5505061"/>
          </a:xfrm>
        </p:spPr>
        <p:txBody>
          <a:bodyPr/>
          <a:lstStyle/>
          <a:p>
            <a:r>
              <a:rPr lang="en-GB" dirty="0"/>
              <a:t>Click the following links to watch these 2 videos about one-to-one mentoring (keeping in mind the question below):</a:t>
            </a:r>
          </a:p>
          <a:p>
            <a:endParaRPr lang="en-GB" dirty="0"/>
          </a:p>
          <a:p>
            <a:endParaRPr lang="en-GB" dirty="0"/>
          </a:p>
          <a:p>
            <a:endParaRPr lang="en-GB" dirty="0"/>
          </a:p>
          <a:p>
            <a:endParaRPr lang="en-GB" dirty="0"/>
          </a:p>
          <a:p>
            <a:endParaRPr lang="en-GB" dirty="0"/>
          </a:p>
          <a:p>
            <a:endParaRPr lang="en-GB" dirty="0"/>
          </a:p>
          <a:p>
            <a:endParaRPr lang="en-GB" dirty="0"/>
          </a:p>
          <a:p>
            <a:r>
              <a:rPr lang="en-GB" dirty="0"/>
              <a:t>Then:</a:t>
            </a:r>
          </a:p>
          <a:p>
            <a:pPr marL="457200" indent="-457200">
              <a:buFont typeface="+mj-lt"/>
              <a:buAutoNum type="arabicPeriod"/>
            </a:pPr>
            <a:r>
              <a:rPr lang="en-GB" dirty="0"/>
              <a:t>Raise your hand in Collaborate once finished</a:t>
            </a:r>
          </a:p>
          <a:p>
            <a:pPr marL="457200" indent="-457200">
              <a:buFont typeface="+mj-lt"/>
              <a:buAutoNum type="arabicPeriod"/>
            </a:pPr>
            <a:r>
              <a:rPr lang="en-GB" dirty="0"/>
              <a:t>Type your response to the question below in the chat window in Collaborate:</a:t>
            </a:r>
            <a:endParaRPr lang="en-GB" dirty="0">
              <a:hlinkClick r:id="rId5" tooltip="Share link"/>
            </a:endParaRPr>
          </a:p>
          <a:p>
            <a:r>
              <a:rPr lang="en-GB" dirty="0"/>
              <a:t>		Although the videos are about one-to-one mentoring, what aspects do 	you think apply also to our group mentoring model?</a:t>
            </a:r>
          </a:p>
        </p:txBody>
      </p:sp>
      <p:sp>
        <p:nvSpPr>
          <p:cNvPr id="3" name="Title 2">
            <a:extLst>
              <a:ext uri="{FF2B5EF4-FFF2-40B4-BE49-F238E27FC236}">
                <a16:creationId xmlns:a16="http://schemas.microsoft.com/office/drawing/2014/main" id="{3349E580-6BA5-482F-ADBB-F0E73CD03783}"/>
              </a:ext>
            </a:extLst>
          </p:cNvPr>
          <p:cNvSpPr>
            <a:spLocks noGrp="1"/>
          </p:cNvSpPr>
          <p:nvPr>
            <p:ph type="title"/>
          </p:nvPr>
        </p:nvSpPr>
        <p:spPr>
          <a:xfrm>
            <a:off x="457201" y="186612"/>
            <a:ext cx="6705600" cy="877078"/>
          </a:xfrm>
        </p:spPr>
        <p:txBody>
          <a:bodyPr>
            <a:normAutofit/>
          </a:bodyPr>
          <a:lstStyle/>
          <a:p>
            <a:r>
              <a:rPr lang="en-GB" dirty="0"/>
              <a:t>Video activity</a:t>
            </a:r>
          </a:p>
        </p:txBody>
      </p:sp>
      <p:pic>
        <p:nvPicPr>
          <p:cNvPr id="4" name="Online Media 3" title="1.  WHAT DOES A MENTOR DO?">
            <a:hlinkClick r:id="" action="ppaction://media"/>
            <a:extLst>
              <a:ext uri="{FF2B5EF4-FFF2-40B4-BE49-F238E27FC236}">
                <a16:creationId xmlns:a16="http://schemas.microsoft.com/office/drawing/2014/main" id="{C3B55691-F73B-460C-901E-58872B95915F}"/>
              </a:ext>
            </a:extLst>
          </p:cNvPr>
          <p:cNvPicPr>
            <a:picLocks noRot="1" noChangeAspect="1"/>
          </p:cNvPicPr>
          <p:nvPr>
            <a:videoFile r:link="rId1"/>
          </p:nvPr>
        </p:nvPicPr>
        <p:blipFill>
          <a:blip r:embed="rId6"/>
          <a:stretch>
            <a:fillRect/>
          </a:stretch>
        </p:blipFill>
        <p:spPr>
          <a:xfrm>
            <a:off x="1324948" y="1790891"/>
            <a:ext cx="2799182" cy="1574540"/>
          </a:xfrm>
          <a:prstGeom prst="rect">
            <a:avLst/>
          </a:prstGeom>
        </p:spPr>
      </p:pic>
      <p:pic>
        <p:nvPicPr>
          <p:cNvPr id="5" name="Online Media 4" title="Active Listening. How to be a great listener.">
            <a:hlinkClick r:id="" action="ppaction://media"/>
            <a:extLst>
              <a:ext uri="{FF2B5EF4-FFF2-40B4-BE49-F238E27FC236}">
                <a16:creationId xmlns:a16="http://schemas.microsoft.com/office/drawing/2014/main" id="{1010C823-6380-473E-9251-073662E33889}"/>
              </a:ext>
            </a:extLst>
          </p:cNvPr>
          <p:cNvPicPr>
            <a:picLocks noRot="1" noChangeAspect="1"/>
          </p:cNvPicPr>
          <p:nvPr>
            <a:videoFile r:link="rId2"/>
          </p:nvPr>
        </p:nvPicPr>
        <p:blipFill>
          <a:blip r:embed="rId7"/>
          <a:stretch>
            <a:fillRect/>
          </a:stretch>
        </p:blipFill>
        <p:spPr>
          <a:xfrm>
            <a:off x="5626359" y="2414050"/>
            <a:ext cx="3247054" cy="1826468"/>
          </a:xfrm>
          <a:prstGeom prst="rect">
            <a:avLst/>
          </a:prstGeom>
        </p:spPr>
      </p:pic>
      <p:sp>
        <p:nvSpPr>
          <p:cNvPr id="6" name="Rectangle 5">
            <a:extLst>
              <a:ext uri="{FF2B5EF4-FFF2-40B4-BE49-F238E27FC236}">
                <a16:creationId xmlns:a16="http://schemas.microsoft.com/office/drawing/2014/main" id="{79F2AAA6-3737-4B47-8F9E-E56E0138D5B4}"/>
              </a:ext>
            </a:extLst>
          </p:cNvPr>
          <p:cNvSpPr/>
          <p:nvPr/>
        </p:nvSpPr>
        <p:spPr>
          <a:xfrm>
            <a:off x="3981061" y="3994604"/>
            <a:ext cx="5225144" cy="369332"/>
          </a:xfrm>
          <a:prstGeom prst="rect">
            <a:avLst/>
          </a:prstGeom>
        </p:spPr>
        <p:txBody>
          <a:bodyPr wrap="square">
            <a:spAutoFit/>
          </a:bodyPr>
          <a:lstStyle/>
          <a:p>
            <a:r>
              <a:rPr lang="en-GB" dirty="0">
                <a:hlinkClick r:id="rId8"/>
              </a:rPr>
              <a:t>https://www.youtube.com/watch?v=z_-rNd7h6z8</a:t>
            </a:r>
            <a:endParaRPr lang="en-GB" dirty="0"/>
          </a:p>
        </p:txBody>
      </p:sp>
      <p:sp>
        <p:nvSpPr>
          <p:cNvPr id="7" name="Rectangle 6">
            <a:extLst>
              <a:ext uri="{FF2B5EF4-FFF2-40B4-BE49-F238E27FC236}">
                <a16:creationId xmlns:a16="http://schemas.microsoft.com/office/drawing/2014/main" id="{9F2C102D-B661-4E1A-A9D1-892DBE7C3D72}"/>
              </a:ext>
            </a:extLst>
          </p:cNvPr>
          <p:cNvSpPr/>
          <p:nvPr/>
        </p:nvSpPr>
        <p:spPr>
          <a:xfrm>
            <a:off x="4096139" y="1673772"/>
            <a:ext cx="4572000" cy="646331"/>
          </a:xfrm>
          <a:prstGeom prst="rect">
            <a:avLst/>
          </a:prstGeom>
        </p:spPr>
        <p:txBody>
          <a:bodyPr>
            <a:spAutoFit/>
          </a:bodyPr>
          <a:lstStyle/>
          <a:p>
            <a:r>
              <a:rPr lang="en-GB" dirty="0">
                <a:hlinkClick r:id="rId5" tooltip="Share link"/>
              </a:rPr>
              <a:t>https://youtu.be/OuW36Q60XyI?list=PLGcyo9J-J_ETP9e2yKGOnhC-nEAFuiU29</a:t>
            </a:r>
            <a:endParaRPr lang="en-GB" dirty="0"/>
          </a:p>
        </p:txBody>
      </p:sp>
    </p:spTree>
    <p:extLst>
      <p:ext uri="{BB962C8B-B14F-4D97-AF65-F5344CB8AC3E}">
        <p14:creationId xmlns:p14="http://schemas.microsoft.com/office/powerpoint/2010/main" val="336296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body" idx="1"/>
          </p:nvPr>
        </p:nvSpPr>
        <p:spPr>
          <a:xfrm>
            <a:off x="457200" y="1212983"/>
            <a:ext cx="8229600" cy="5402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GB" b="1"/>
              <a:t>1</a:t>
            </a:r>
            <a:r>
              <a:rPr lang="en-GB" b="1" baseline="30000"/>
              <a:t>st</a:t>
            </a:r>
            <a:r>
              <a:rPr lang="en-GB" b="1"/>
              <a:t> video</a:t>
            </a:r>
            <a:endParaRPr/>
          </a:p>
          <a:p>
            <a:pPr marL="0" lvl="0" indent="0" algn="l" rtl="0">
              <a:spcBef>
                <a:spcPts val="400"/>
              </a:spcBef>
              <a:spcAft>
                <a:spcPts val="0"/>
              </a:spcAft>
              <a:buClr>
                <a:schemeClr val="dk1"/>
              </a:buClr>
              <a:buSzPts val="2000"/>
              <a:buNone/>
            </a:pPr>
            <a:r>
              <a:rPr lang="en-GB"/>
              <a:t>Offer a different, more objective, perspective</a:t>
            </a:r>
            <a:endParaRPr/>
          </a:p>
          <a:p>
            <a:pPr marL="0" lvl="0" indent="0" algn="l" rtl="0">
              <a:spcBef>
                <a:spcPts val="400"/>
              </a:spcBef>
              <a:spcAft>
                <a:spcPts val="0"/>
              </a:spcAft>
              <a:buClr>
                <a:schemeClr val="dk1"/>
              </a:buClr>
              <a:buSzPts val="2000"/>
              <a:buNone/>
            </a:pPr>
            <a:r>
              <a:rPr lang="en-GB"/>
              <a:t>Encourage students to critically reflect and develop problem solving skills</a:t>
            </a:r>
            <a:endParaRPr/>
          </a:p>
          <a:p>
            <a:pPr marL="0" lvl="0" indent="0" algn="l" rtl="0">
              <a:spcBef>
                <a:spcPts val="400"/>
              </a:spcBef>
              <a:spcAft>
                <a:spcPts val="0"/>
              </a:spcAft>
              <a:buClr>
                <a:schemeClr val="dk1"/>
              </a:buClr>
              <a:buSzPts val="2000"/>
              <a:buNone/>
            </a:pPr>
            <a:r>
              <a:rPr lang="en-GB"/>
              <a:t>Ask questions rather than tell students what to do, e.g. “What made you think that? How did you come to that conclusion?”</a:t>
            </a:r>
            <a:endParaRPr/>
          </a:p>
          <a:p>
            <a:pPr marL="0" lvl="0" indent="0" algn="l" rtl="0">
              <a:spcBef>
                <a:spcPts val="400"/>
              </a:spcBef>
              <a:spcAft>
                <a:spcPts val="0"/>
              </a:spcAft>
              <a:buClr>
                <a:schemeClr val="dk1"/>
              </a:buClr>
              <a:buSzPts val="2000"/>
              <a:buNone/>
            </a:pPr>
            <a:r>
              <a:rPr lang="en-GB"/>
              <a:t>Empower students to find their own way forward</a:t>
            </a:r>
            <a:endParaRPr/>
          </a:p>
          <a:p>
            <a:pPr marL="0" lvl="0" indent="0" algn="l" rtl="0">
              <a:spcBef>
                <a:spcPts val="400"/>
              </a:spcBef>
              <a:spcAft>
                <a:spcPts val="0"/>
              </a:spcAft>
              <a:buClr>
                <a:schemeClr val="dk1"/>
              </a:buClr>
              <a:buSzPts val="2000"/>
              <a:buNone/>
            </a:pPr>
            <a:r>
              <a:rPr lang="en-GB"/>
              <a:t>Offer supportive challenge</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b="1"/>
              <a:t>2</a:t>
            </a:r>
            <a:r>
              <a:rPr lang="en-GB" b="1" baseline="30000"/>
              <a:t>nd</a:t>
            </a:r>
            <a:r>
              <a:rPr lang="en-GB" b="1"/>
              <a:t> video</a:t>
            </a:r>
            <a:endParaRPr/>
          </a:p>
          <a:p>
            <a:pPr marL="0" lvl="0" indent="0" algn="l" rtl="0">
              <a:spcBef>
                <a:spcPts val="400"/>
              </a:spcBef>
              <a:spcAft>
                <a:spcPts val="0"/>
              </a:spcAft>
              <a:buClr>
                <a:schemeClr val="dk1"/>
              </a:buClr>
              <a:buSzPts val="2000"/>
              <a:buNone/>
            </a:pPr>
            <a:r>
              <a:rPr lang="en-GB"/>
              <a:t>Invest time and focus in trying to understand what student is communicating rather than being overly distracted by what you will say in response </a:t>
            </a:r>
            <a:endParaRPr/>
          </a:p>
          <a:p>
            <a:pPr marL="0" lvl="0" indent="0" algn="l" rtl="0">
              <a:spcBef>
                <a:spcPts val="400"/>
              </a:spcBef>
              <a:spcAft>
                <a:spcPts val="0"/>
              </a:spcAft>
              <a:buClr>
                <a:schemeClr val="dk1"/>
              </a:buClr>
              <a:buSzPts val="2000"/>
              <a:buNone/>
            </a:pPr>
            <a:r>
              <a:rPr lang="en-GB"/>
              <a:t>Don’t respond too quickly – allow time for reflecting on what you’ve heard/read</a:t>
            </a:r>
            <a:endParaRPr/>
          </a:p>
          <a:p>
            <a:pPr marL="0" lvl="0" indent="0" algn="l" rtl="0">
              <a:spcBef>
                <a:spcPts val="400"/>
              </a:spcBef>
              <a:spcAft>
                <a:spcPts val="0"/>
              </a:spcAft>
              <a:buClr>
                <a:schemeClr val="dk1"/>
              </a:buClr>
              <a:buSzPts val="2000"/>
              <a:buNone/>
            </a:pPr>
            <a:r>
              <a:rPr lang="en-GB"/>
              <a:t>Respond in a non-judgemental way</a:t>
            </a:r>
            <a:endParaRPr/>
          </a:p>
          <a:p>
            <a:pPr marL="0" lvl="0" indent="0" algn="l" rtl="0">
              <a:spcBef>
                <a:spcPts val="400"/>
              </a:spcBef>
              <a:spcAft>
                <a:spcPts val="0"/>
              </a:spcAft>
              <a:buClr>
                <a:schemeClr val="dk1"/>
              </a:buClr>
              <a:buSzPts val="2000"/>
              <a:buNone/>
            </a:pPr>
            <a:r>
              <a:rPr lang="en-GB"/>
              <a:t>Summarise/paraphrase what they said, including emotions</a:t>
            </a:r>
            <a:endParaRPr/>
          </a:p>
          <a:p>
            <a:pPr marL="0" lvl="0" indent="0" algn="l" rtl="0">
              <a:spcBef>
                <a:spcPts val="400"/>
              </a:spcBef>
              <a:spcAft>
                <a:spcPts val="0"/>
              </a:spcAft>
              <a:buClr>
                <a:schemeClr val="dk1"/>
              </a:buClr>
              <a:buSzPts val="2000"/>
              <a:buNone/>
            </a:pPr>
            <a:endParaRPr/>
          </a:p>
        </p:txBody>
      </p:sp>
      <p:sp>
        <p:nvSpPr>
          <p:cNvPr id="254" name="Google Shape;254;p33"/>
          <p:cNvSpPr txBox="1">
            <a:spLocks noGrp="1"/>
          </p:cNvSpPr>
          <p:nvPr>
            <p:ph type="title"/>
          </p:nvPr>
        </p:nvSpPr>
        <p:spPr>
          <a:xfrm>
            <a:off x="457201" y="111184"/>
            <a:ext cx="6705600" cy="84987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600"/>
              <a:buFont typeface="Constantia"/>
              <a:buNone/>
            </a:pPr>
            <a:r>
              <a:rPr lang="en-GB" sz="2600"/>
              <a:t>My thoughts on what is relevant in the videos for our group mentoring model</a:t>
            </a:r>
            <a:endParaRPr/>
          </a:p>
        </p:txBody>
      </p:sp>
      <p:sp>
        <p:nvSpPr>
          <p:cNvPr id="255" name="Google Shape;255;p33"/>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body" idx="1"/>
          </p:nvPr>
        </p:nvSpPr>
        <p:spPr>
          <a:xfrm>
            <a:off x="374073" y="1200727"/>
            <a:ext cx="7273636" cy="4821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35"/>
              <a:buNone/>
            </a:pPr>
            <a:r>
              <a:rPr lang="en-GB" sz="2035"/>
              <a:t>New/prospective Project Module students will be made aware that: </a:t>
            </a:r>
            <a:endParaRPr/>
          </a:p>
          <a:p>
            <a:pPr marL="342900" lvl="0" indent="-342900" algn="l" rtl="0">
              <a:spcBef>
                <a:spcPts val="407"/>
              </a:spcBef>
              <a:spcAft>
                <a:spcPts val="0"/>
              </a:spcAft>
              <a:buClr>
                <a:schemeClr val="dk1"/>
              </a:buClr>
              <a:buSzPts val="2035"/>
              <a:buFont typeface="Arial"/>
              <a:buChar char="•"/>
            </a:pPr>
            <a:r>
              <a:rPr lang="en-GB" sz="2035"/>
              <a:t>Mentors are giving up their time voluntarily to provide this additional support as and when they have time available (in group format, not one-to-one)</a:t>
            </a:r>
            <a:endParaRPr/>
          </a:p>
          <a:p>
            <a:pPr marL="342900" lvl="0" indent="-342900" algn="l" rtl="0">
              <a:spcBef>
                <a:spcPts val="407"/>
              </a:spcBef>
              <a:spcAft>
                <a:spcPts val="0"/>
              </a:spcAft>
              <a:buClr>
                <a:schemeClr val="dk1"/>
              </a:buClr>
              <a:buSzPts val="2035"/>
              <a:buFont typeface="Arial"/>
              <a:buChar char="•"/>
            </a:pPr>
            <a:r>
              <a:rPr lang="en-GB" sz="2035"/>
              <a:t>Mentors will be sharing their experiences but not giving advice (since it is the role of supervisors and PMOs to guide students, not the role of mentors), so caution should be exercised when interpreting contributions from mentors in the same way as interpreting peer support from other students</a:t>
            </a:r>
            <a:endParaRPr/>
          </a:p>
          <a:p>
            <a:pPr marL="0" lvl="0" indent="0" algn="l" rtl="0">
              <a:spcBef>
                <a:spcPts val="407"/>
              </a:spcBef>
              <a:spcAft>
                <a:spcPts val="0"/>
              </a:spcAft>
              <a:buClr>
                <a:schemeClr val="dk1"/>
              </a:buClr>
              <a:buSzPts val="2035"/>
              <a:buNone/>
            </a:pPr>
            <a:endParaRPr sz="2035"/>
          </a:p>
          <a:p>
            <a:pPr marL="0" lvl="0" indent="0" algn="l" rtl="0">
              <a:spcBef>
                <a:spcPts val="407"/>
              </a:spcBef>
              <a:spcAft>
                <a:spcPts val="0"/>
              </a:spcAft>
              <a:buClr>
                <a:schemeClr val="dk1"/>
              </a:buClr>
              <a:buSzPts val="2035"/>
              <a:buNone/>
            </a:pPr>
            <a:r>
              <a:rPr lang="en-GB" sz="2035"/>
              <a:t>PMOs will also clarify/correct anything deemed misleading from a mentor in the same way as if other students wrote/said something wrong or inappropriate</a:t>
            </a:r>
            <a:endParaRPr/>
          </a:p>
          <a:p>
            <a:pPr marL="0" lvl="0" indent="0" algn="l" rtl="0">
              <a:spcBef>
                <a:spcPts val="407"/>
              </a:spcBef>
              <a:spcAft>
                <a:spcPts val="0"/>
              </a:spcAft>
              <a:buClr>
                <a:schemeClr val="dk1"/>
              </a:buClr>
              <a:buSzPts val="2035"/>
              <a:buNone/>
            </a:pPr>
            <a:endParaRPr sz="2035"/>
          </a:p>
          <a:p>
            <a:pPr marL="0" lvl="0" indent="0" algn="l" rtl="0">
              <a:spcBef>
                <a:spcPts val="407"/>
              </a:spcBef>
              <a:spcAft>
                <a:spcPts val="0"/>
              </a:spcAft>
              <a:buClr>
                <a:schemeClr val="dk1"/>
              </a:buClr>
              <a:buSzPts val="2035"/>
              <a:buNone/>
            </a:pPr>
            <a:endParaRPr sz="2035"/>
          </a:p>
        </p:txBody>
      </p:sp>
      <p:sp>
        <p:nvSpPr>
          <p:cNvPr id="261" name="Google Shape;261;p34"/>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Managing expectations</a:t>
            </a:r>
            <a:endParaRPr/>
          </a:p>
        </p:txBody>
      </p:sp>
      <p:pic>
        <p:nvPicPr>
          <p:cNvPr id="262" name="Google Shape;262;p34"/>
          <p:cNvPicPr preferRelativeResize="0"/>
          <p:nvPr/>
        </p:nvPicPr>
        <p:blipFill rotWithShape="1">
          <a:blip r:embed="rId3">
            <a:alphaModFix/>
          </a:blip>
          <a:srcRect/>
          <a:stretch/>
        </p:blipFill>
        <p:spPr>
          <a:xfrm>
            <a:off x="7735004" y="5070764"/>
            <a:ext cx="1284756" cy="1722580"/>
          </a:xfrm>
          <a:prstGeom prst="rect">
            <a:avLst/>
          </a:prstGeom>
          <a:noFill/>
          <a:ln>
            <a:noFill/>
          </a:ln>
        </p:spPr>
      </p:pic>
      <p:sp>
        <p:nvSpPr>
          <p:cNvPr id="263" name="Google Shape;263;p3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1"/>
          <p:cNvSpPr txBox="1">
            <a:spLocks noGrp="1"/>
          </p:cNvSpPr>
          <p:nvPr>
            <p:ph type="body" idx="1"/>
          </p:nvPr>
        </p:nvSpPr>
        <p:spPr>
          <a:xfrm>
            <a:off x="457200" y="1477818"/>
            <a:ext cx="8229600" cy="4821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GB"/>
              <a:t>For further information about this mentorship scheme and the associated research project, please see abstract by Anna Foss </a:t>
            </a:r>
            <a:r>
              <a:rPr lang="en-GB" i="1"/>
              <a:t>et al.</a:t>
            </a:r>
            <a:r>
              <a:rPr lang="en-GB"/>
              <a:t> from the 13th Research and Innovation in Distance Education, and eLearning (RIDE) annual conference, London, UK, presented on 15 March 2019:</a:t>
            </a:r>
            <a:endParaRPr/>
          </a:p>
          <a:p>
            <a:pPr marL="0" lvl="0" indent="0" algn="l" rtl="0">
              <a:spcBef>
                <a:spcPts val="400"/>
              </a:spcBef>
              <a:spcAft>
                <a:spcPts val="0"/>
              </a:spcAft>
              <a:buClr>
                <a:schemeClr val="dk1"/>
              </a:buClr>
              <a:buSzPts val="2000"/>
              <a:buNone/>
            </a:pPr>
            <a:r>
              <a:rPr lang="en-GB" u="sng">
                <a:solidFill>
                  <a:schemeClr val="hlink"/>
                </a:solidFill>
                <a:hlinkClick r:id="rId3"/>
              </a:rPr>
              <a:t>https://london.ac.uk/sites/default/files/leaflets/ride-2019-long-programme.pdf</a:t>
            </a:r>
            <a:r>
              <a:rPr lang="en-GB"/>
              <a:t> </a:t>
            </a:r>
            <a:endParaRPr/>
          </a:p>
          <a:p>
            <a:pPr marL="0" lvl="0" indent="0" algn="l" rtl="0">
              <a:spcBef>
                <a:spcPts val="400"/>
              </a:spcBef>
              <a:spcAft>
                <a:spcPts val="0"/>
              </a:spcAft>
              <a:buClr>
                <a:schemeClr val="dk1"/>
              </a:buClr>
              <a:buSzPts val="2000"/>
              <a:buNone/>
            </a:pPr>
            <a:br>
              <a:rPr lang="en-GB"/>
            </a:br>
            <a:r>
              <a:rPr lang="en-GB"/>
              <a:t>Email </a:t>
            </a:r>
            <a:r>
              <a:rPr lang="en-GB" u="sng">
                <a:solidFill>
                  <a:schemeClr val="hlink"/>
                </a:solidFill>
                <a:hlinkClick r:id="rId4"/>
              </a:rPr>
              <a:t>anna.foss@lshtm.ac.uk</a:t>
            </a:r>
            <a:r>
              <a:rPr lang="en-GB"/>
              <a:t> to find out more</a:t>
            </a:r>
            <a:endParaRPr/>
          </a:p>
          <a:p>
            <a:pPr marL="0" lvl="0" indent="0" algn="l" rtl="0">
              <a:spcBef>
                <a:spcPts val="400"/>
              </a:spcBef>
              <a:spcAft>
                <a:spcPts val="0"/>
              </a:spcAft>
              <a:buClr>
                <a:schemeClr val="dk1"/>
              </a:buClr>
              <a:buSzPts val="2000"/>
              <a:buNone/>
            </a:pPr>
            <a:br>
              <a:rPr lang="en-GB"/>
            </a:br>
            <a:endParaRPr/>
          </a:p>
        </p:txBody>
      </p:sp>
      <p:sp>
        <p:nvSpPr>
          <p:cNvPr id="62" name="Google Shape;62;p11"/>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Background</a:t>
            </a:r>
            <a:endParaRPr/>
          </a:p>
        </p:txBody>
      </p:sp>
      <p:sp>
        <p:nvSpPr>
          <p:cNvPr id="63" name="Google Shape;63;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a:spLocks noGrp="1"/>
          </p:cNvSpPr>
          <p:nvPr>
            <p:ph type="body" idx="1"/>
          </p:nvPr>
        </p:nvSpPr>
        <p:spPr>
          <a:xfrm>
            <a:off x="0" y="1163300"/>
            <a:ext cx="9144000" cy="577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GB" sz="1800"/>
              <a:t>Demonstrate respect for confidentiality, within the boundaries of Moodle/Collaborate, unless you believe there is a serious or potentially serious danger to a student or others, in which case you need to immediately phone *** as well as emailing *** as soon as possible</a:t>
            </a:r>
            <a:endParaRPr sz="1800"/>
          </a:p>
          <a:p>
            <a:pPr marL="0" lvl="0" indent="0" algn="l" rtl="0">
              <a:lnSpc>
                <a:spcPct val="115000"/>
              </a:lnSpc>
              <a:spcBef>
                <a:spcPts val="400"/>
              </a:spcBef>
              <a:spcAft>
                <a:spcPts val="0"/>
              </a:spcAft>
              <a:buClr>
                <a:schemeClr val="dk1"/>
              </a:buClr>
              <a:buSzPts val="1100"/>
              <a:buFont typeface="Arial"/>
              <a:buNone/>
            </a:pPr>
            <a:endParaRPr sz="800"/>
          </a:p>
          <a:p>
            <a:pPr marL="0" lvl="0" indent="0" algn="l" rtl="0">
              <a:lnSpc>
                <a:spcPct val="115000"/>
              </a:lnSpc>
              <a:spcBef>
                <a:spcPts val="400"/>
              </a:spcBef>
              <a:spcAft>
                <a:spcPts val="0"/>
              </a:spcAft>
              <a:buClr>
                <a:schemeClr val="dk1"/>
              </a:buClr>
              <a:buSzPts val="1100"/>
              <a:buFont typeface="Arial"/>
              <a:buNone/>
            </a:pPr>
            <a:r>
              <a:rPr lang="en-GB" sz="1800"/>
              <a:t>As difficult as it can be to work around everyone’s availability, we need to try to maintain as much consistency among the group of mentors as possible in order to build trust and a sense of safety among those mentees who commit to regularly joining Collaborate sessions and/or posting on Moodle</a:t>
            </a:r>
            <a:endParaRPr sz="1800"/>
          </a:p>
          <a:p>
            <a:pPr marL="0" lvl="0" indent="0" algn="l" rtl="0">
              <a:lnSpc>
                <a:spcPct val="115000"/>
              </a:lnSpc>
              <a:spcBef>
                <a:spcPts val="400"/>
              </a:spcBef>
              <a:spcAft>
                <a:spcPts val="0"/>
              </a:spcAft>
              <a:buClr>
                <a:schemeClr val="dk1"/>
              </a:buClr>
              <a:buSzPts val="1100"/>
              <a:buFont typeface="Arial"/>
              <a:buNone/>
            </a:pPr>
            <a:endParaRPr sz="800"/>
          </a:p>
          <a:p>
            <a:pPr marL="0" lvl="0" indent="0" algn="l" rtl="0">
              <a:lnSpc>
                <a:spcPct val="115000"/>
              </a:lnSpc>
              <a:spcBef>
                <a:spcPts val="400"/>
              </a:spcBef>
              <a:spcAft>
                <a:spcPts val="0"/>
              </a:spcAft>
              <a:buClr>
                <a:schemeClr val="dk1"/>
              </a:buClr>
              <a:buSzPts val="1100"/>
              <a:buFont typeface="Arial"/>
              <a:buNone/>
            </a:pPr>
            <a:r>
              <a:rPr lang="en-GB" sz="1800"/>
              <a:t>Provide reassurance that all questions are welcome and valued (and valuable to others), so there’s no such thing as a ‘silly question’ or concern etc. – meaning mentees feel safe to share these</a:t>
            </a:r>
            <a:endParaRPr sz="1800"/>
          </a:p>
          <a:p>
            <a:pPr marL="0" lvl="0" indent="0" algn="l" rtl="0">
              <a:lnSpc>
                <a:spcPct val="115000"/>
              </a:lnSpc>
              <a:spcBef>
                <a:spcPts val="400"/>
              </a:spcBef>
              <a:spcAft>
                <a:spcPts val="0"/>
              </a:spcAft>
              <a:buClr>
                <a:schemeClr val="dk1"/>
              </a:buClr>
              <a:buSzPts val="1100"/>
              <a:buFont typeface="Arial"/>
              <a:buNone/>
            </a:pPr>
            <a:endParaRPr sz="800"/>
          </a:p>
          <a:p>
            <a:pPr marL="0" lvl="0" indent="0" algn="l" rtl="0">
              <a:lnSpc>
                <a:spcPct val="115000"/>
              </a:lnSpc>
              <a:spcBef>
                <a:spcPts val="400"/>
              </a:spcBef>
              <a:spcAft>
                <a:spcPts val="0"/>
              </a:spcAft>
              <a:buClr>
                <a:schemeClr val="dk1"/>
              </a:buClr>
              <a:buSzPts val="1100"/>
              <a:buFont typeface="Arial"/>
              <a:buNone/>
            </a:pPr>
            <a:r>
              <a:rPr lang="en-GB" sz="1800"/>
              <a:t>For transparency and so that all students can benefit, interactions between mentors and mentees should be only within the boundaries/mechanisms of support as agreed here (e.g. do </a:t>
            </a:r>
            <a:r>
              <a:rPr lang="en-GB" sz="1800" b="1" u="sng"/>
              <a:t>not</a:t>
            </a:r>
            <a:r>
              <a:rPr lang="en-GB" sz="1800"/>
              <a:t> meet face-to-face with students nor connect with students via social media, email, Skype/Facetime/phone or by any other means)</a:t>
            </a:r>
            <a:endParaRPr sz="1800"/>
          </a:p>
          <a:p>
            <a:pPr marL="0" lvl="0" indent="0" algn="l" rtl="0">
              <a:spcBef>
                <a:spcPts val="240"/>
              </a:spcBef>
              <a:spcAft>
                <a:spcPts val="0"/>
              </a:spcAft>
              <a:buClr>
                <a:schemeClr val="dk1"/>
              </a:buClr>
              <a:buSzPts val="1200"/>
              <a:buNone/>
            </a:pPr>
            <a:endParaRPr sz="1200"/>
          </a:p>
          <a:p>
            <a:pPr marL="0" lvl="0" indent="0" algn="l" rtl="0">
              <a:spcBef>
                <a:spcPts val="240"/>
              </a:spcBef>
              <a:spcAft>
                <a:spcPts val="0"/>
              </a:spcAft>
              <a:buClr>
                <a:schemeClr val="dk1"/>
              </a:buClr>
              <a:buSzPts val="1200"/>
              <a:buNone/>
            </a:pPr>
            <a:r>
              <a:rPr lang="en-GB" sz="1200"/>
              <a:t>Acknowledgements to </a:t>
            </a:r>
            <a:r>
              <a:rPr lang="en-GB" sz="1200" u="sng">
                <a:solidFill>
                  <a:schemeClr val="hlink"/>
                </a:solidFill>
                <a:hlinkClick r:id="rId3"/>
              </a:rPr>
              <a:t>MENTOR: The National Mentoring Partnership</a:t>
            </a:r>
            <a:r>
              <a:rPr lang="en-GB" sz="1200"/>
              <a:t> (</a:t>
            </a:r>
            <a:r>
              <a:rPr lang="en-GB" sz="1200" u="sng">
                <a:solidFill>
                  <a:schemeClr val="hlink"/>
                </a:solidFill>
                <a:hlinkClick r:id="rId4"/>
              </a:rPr>
              <a:t>https://www.youtube.com/watch?v=TXSVO29x7Pc&amp;t=46s</a:t>
            </a:r>
            <a:r>
              <a:rPr lang="en-GB" sz="1200"/>
              <a:t>)</a:t>
            </a:r>
            <a:endParaRPr/>
          </a:p>
        </p:txBody>
      </p:sp>
      <p:sp>
        <p:nvSpPr>
          <p:cNvPr id="270" name="Google Shape;270;p35"/>
          <p:cNvSpPr txBox="1">
            <a:spLocks noGrp="1"/>
          </p:cNvSpPr>
          <p:nvPr>
            <p:ph type="title"/>
          </p:nvPr>
        </p:nvSpPr>
        <p:spPr>
          <a:xfrm>
            <a:off x="456977" y="-9"/>
            <a:ext cx="7065900" cy="112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Ground rules and boundaries to build trust in relationships</a:t>
            </a:r>
            <a:endParaRPr/>
          </a:p>
        </p:txBody>
      </p:sp>
      <p:sp>
        <p:nvSpPr>
          <p:cNvPr id="271" name="Google Shape;271;p35"/>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body" idx="1"/>
          </p:nvPr>
        </p:nvSpPr>
        <p:spPr>
          <a:xfrm>
            <a:off x="221673" y="1034475"/>
            <a:ext cx="8793017" cy="55233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GB"/>
              <a:t>Mentees will hopefully have viewed your fantastic alumni-mentor videos prior to the Collaborate session and so it is helpful if you: </a:t>
            </a:r>
            <a:endParaRPr/>
          </a:p>
          <a:p>
            <a:pPr marL="342900" lvl="0" indent="-342900" algn="l" rtl="0">
              <a:spcBef>
                <a:spcPts val="400"/>
              </a:spcBef>
              <a:spcAft>
                <a:spcPts val="0"/>
              </a:spcAft>
              <a:buClr>
                <a:schemeClr val="dk1"/>
              </a:buClr>
              <a:buSzPts val="2000"/>
              <a:buFont typeface="Arial"/>
              <a:buChar char="•"/>
            </a:pPr>
            <a:r>
              <a:rPr lang="en-GB"/>
              <a:t>Use the video facility in Collaborate so that mentees recognise you</a:t>
            </a:r>
            <a:endParaRPr/>
          </a:p>
          <a:p>
            <a:pPr marL="342900" lvl="0" indent="-342900" algn="l" rtl="0">
              <a:spcBef>
                <a:spcPts val="400"/>
              </a:spcBef>
              <a:spcAft>
                <a:spcPts val="0"/>
              </a:spcAft>
              <a:buClr>
                <a:schemeClr val="dk1"/>
              </a:buClr>
              <a:buSzPts val="2000"/>
              <a:buFont typeface="Arial"/>
              <a:buChar char="•"/>
            </a:pPr>
            <a:r>
              <a:rPr lang="en-GB"/>
              <a:t>Include your photo in your Moodle profile for your discussion forum posts</a:t>
            </a:r>
            <a:endParaRPr/>
          </a:p>
          <a:p>
            <a:pPr marL="342900" lvl="0" indent="-342900" algn="l" rtl="0">
              <a:spcBef>
                <a:spcPts val="400"/>
              </a:spcBef>
              <a:spcAft>
                <a:spcPts val="0"/>
              </a:spcAft>
              <a:buClr>
                <a:schemeClr val="dk1"/>
              </a:buClr>
              <a:buSzPts val="2000"/>
              <a:buFont typeface="Arial"/>
              <a:buChar char="•"/>
            </a:pPr>
            <a:r>
              <a:rPr lang="en-GB"/>
              <a:t>Make any natural reference to your involvement in these videos</a:t>
            </a:r>
            <a:endParaRPr/>
          </a:p>
          <a:p>
            <a:pPr marL="342900" lvl="0" indent="-215900" algn="l" rtl="0">
              <a:spcBef>
                <a:spcPts val="400"/>
              </a:spcBef>
              <a:spcAft>
                <a:spcPts val="0"/>
              </a:spcAft>
              <a:buClr>
                <a:schemeClr val="dk1"/>
              </a:buClr>
              <a:buSzPts val="2000"/>
              <a:buFont typeface="Arial"/>
              <a:buNone/>
            </a:pPr>
            <a:endParaRPr/>
          </a:p>
          <a:p>
            <a:pPr marL="0" lvl="0" indent="0" algn="l" rtl="0">
              <a:spcBef>
                <a:spcPts val="400"/>
              </a:spcBef>
              <a:spcAft>
                <a:spcPts val="0"/>
              </a:spcAft>
              <a:buClr>
                <a:schemeClr val="dk1"/>
              </a:buClr>
              <a:buSzPts val="2000"/>
              <a:buNone/>
            </a:pPr>
            <a:r>
              <a:rPr lang="en-GB"/>
              <a:t>Introduce yourself and your project briefly the first time you post a message on Moodle or speak/chat on Collaborate </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Share your experiences in a rich and authentic way but without going into too much specific detail – stay focused on what is relevant to mentee</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Show that you have remembered mentees when reconnecting with them in different Collaborate sessions and/or different platforms (e.g. Moodle discussions form and Collaborate Ultra) </a:t>
            </a:r>
            <a:endParaRPr/>
          </a:p>
          <a:p>
            <a:pPr marL="0" lvl="0" indent="0" algn="l" rtl="0">
              <a:spcBef>
                <a:spcPts val="400"/>
              </a:spcBef>
              <a:spcAft>
                <a:spcPts val="0"/>
              </a:spcAft>
              <a:buClr>
                <a:schemeClr val="dk1"/>
              </a:buClr>
              <a:buSzPts val="2000"/>
              <a:buNone/>
            </a:pPr>
            <a:endParaRPr/>
          </a:p>
          <a:p>
            <a:pPr marL="0" lvl="0" indent="0" algn="l" rtl="0">
              <a:spcBef>
                <a:spcPts val="240"/>
              </a:spcBef>
              <a:spcAft>
                <a:spcPts val="0"/>
              </a:spcAft>
              <a:buClr>
                <a:schemeClr val="dk1"/>
              </a:buClr>
              <a:buSzPts val="1200"/>
              <a:buNone/>
            </a:pPr>
            <a:r>
              <a:rPr lang="en-GB" sz="1200"/>
              <a:t>Acknowledgements to </a:t>
            </a:r>
            <a:r>
              <a:rPr lang="en-GB" sz="1200" u="sng">
                <a:solidFill>
                  <a:schemeClr val="hlink"/>
                </a:solidFill>
                <a:hlinkClick r:id="rId3"/>
              </a:rPr>
              <a:t>MENTOR: The National Mentoring Partnership</a:t>
            </a:r>
            <a:r>
              <a:rPr lang="en-GB" sz="1200"/>
              <a:t> (</a:t>
            </a:r>
            <a:r>
              <a:rPr lang="en-GB" sz="1200" u="sng">
                <a:solidFill>
                  <a:schemeClr val="hlink"/>
                </a:solidFill>
                <a:hlinkClick r:id="rId4"/>
              </a:rPr>
              <a:t>https://www.youtube.com/watch?v=TXSVO29x7Pc&amp;t=46s</a:t>
            </a:r>
            <a:r>
              <a:rPr lang="en-GB" sz="1200"/>
              <a:t>)</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endParaRPr/>
          </a:p>
        </p:txBody>
      </p:sp>
      <p:sp>
        <p:nvSpPr>
          <p:cNvPr id="278" name="Google Shape;278;p36"/>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Managing relationships/connections</a:t>
            </a:r>
            <a:endParaRPr/>
          </a:p>
        </p:txBody>
      </p:sp>
      <p:pic>
        <p:nvPicPr>
          <p:cNvPr id="279" name="Google Shape;279;p36" descr="Camera"/>
          <p:cNvPicPr preferRelativeResize="0"/>
          <p:nvPr/>
        </p:nvPicPr>
        <p:blipFill rotWithShape="1">
          <a:blip r:embed="rId5">
            <a:alphaModFix/>
          </a:blip>
          <a:srcRect/>
          <a:stretch/>
        </p:blipFill>
        <p:spPr>
          <a:xfrm>
            <a:off x="7663783" y="1274528"/>
            <a:ext cx="914400" cy="914400"/>
          </a:xfrm>
          <a:prstGeom prst="rect">
            <a:avLst/>
          </a:prstGeom>
          <a:noFill/>
          <a:ln>
            <a:noFill/>
          </a:ln>
        </p:spPr>
      </p:pic>
      <p:sp>
        <p:nvSpPr>
          <p:cNvPr id="280" name="Google Shape;280;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body" idx="1"/>
          </p:nvPr>
        </p:nvSpPr>
        <p:spPr>
          <a:xfrm>
            <a:off x="457201" y="1477818"/>
            <a:ext cx="6543963" cy="482138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000"/>
              <a:buFont typeface="Arial"/>
              <a:buChar char="•"/>
            </a:pPr>
            <a:r>
              <a:rPr lang="en-GB" sz="3000"/>
              <a:t>Conversational not lecture or teaching</a:t>
            </a:r>
            <a:endParaRPr/>
          </a:p>
          <a:p>
            <a:pPr marL="342900" lvl="0" indent="-152400" algn="l" rtl="0">
              <a:spcBef>
                <a:spcPts val="600"/>
              </a:spcBef>
              <a:spcAft>
                <a:spcPts val="0"/>
              </a:spcAft>
              <a:buClr>
                <a:schemeClr val="dk1"/>
              </a:buClr>
              <a:buSzPts val="3000"/>
              <a:buFont typeface="Arial"/>
              <a:buNone/>
            </a:pPr>
            <a:endParaRPr sz="3000"/>
          </a:p>
          <a:p>
            <a:pPr marL="342900" lvl="0" indent="-342900" algn="l" rtl="0">
              <a:spcBef>
                <a:spcPts val="600"/>
              </a:spcBef>
              <a:spcAft>
                <a:spcPts val="0"/>
              </a:spcAft>
              <a:buClr>
                <a:schemeClr val="dk1"/>
              </a:buClr>
              <a:buSzPts val="3000"/>
              <a:buFont typeface="Arial"/>
              <a:buChar char="•"/>
            </a:pPr>
            <a:r>
              <a:rPr lang="en-GB" sz="3000"/>
              <a:t>For many English is an additional language so use simple conversational English (avoid slang, idiom and jokes)</a:t>
            </a:r>
            <a:endParaRPr/>
          </a:p>
          <a:p>
            <a:pPr marL="342900" lvl="0" indent="-152400" algn="l" rtl="0">
              <a:spcBef>
                <a:spcPts val="600"/>
              </a:spcBef>
              <a:spcAft>
                <a:spcPts val="0"/>
              </a:spcAft>
              <a:buClr>
                <a:schemeClr val="dk1"/>
              </a:buClr>
              <a:buSzPts val="3000"/>
              <a:buFont typeface="Arial"/>
              <a:buNone/>
            </a:pPr>
            <a:endParaRPr sz="3000"/>
          </a:p>
          <a:p>
            <a:pPr marL="342900" lvl="0" indent="-342900" algn="l" rtl="0">
              <a:spcBef>
                <a:spcPts val="600"/>
              </a:spcBef>
              <a:spcAft>
                <a:spcPts val="0"/>
              </a:spcAft>
              <a:buClr>
                <a:schemeClr val="dk1"/>
              </a:buClr>
              <a:buSzPts val="3000"/>
              <a:buFont typeface="Arial"/>
              <a:buChar char="•"/>
            </a:pPr>
            <a:r>
              <a:rPr lang="en-GB" sz="3000"/>
              <a:t>Speak/write from personal experience</a:t>
            </a:r>
            <a:endParaRPr/>
          </a:p>
          <a:p>
            <a:pPr marL="342900" lvl="0" indent="-152400" algn="l" rtl="0">
              <a:spcBef>
                <a:spcPts val="600"/>
              </a:spcBef>
              <a:spcAft>
                <a:spcPts val="0"/>
              </a:spcAft>
              <a:buClr>
                <a:schemeClr val="dk1"/>
              </a:buClr>
              <a:buSzPts val="3000"/>
              <a:buFont typeface="Arial"/>
              <a:buNone/>
            </a:pPr>
            <a:endParaRPr sz="3000"/>
          </a:p>
          <a:p>
            <a:pPr marL="342900" lvl="0" indent="-152400" algn="l" rtl="0">
              <a:spcBef>
                <a:spcPts val="600"/>
              </a:spcBef>
              <a:spcAft>
                <a:spcPts val="0"/>
              </a:spcAft>
              <a:buClr>
                <a:schemeClr val="dk1"/>
              </a:buClr>
              <a:buSzPts val="3000"/>
              <a:buFont typeface="Arial"/>
              <a:buNone/>
            </a:pPr>
            <a:endParaRPr sz="3000"/>
          </a:p>
        </p:txBody>
      </p:sp>
      <p:sp>
        <p:nvSpPr>
          <p:cNvPr id="286" name="Google Shape;286;p37"/>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Voice/style of writing</a:t>
            </a:r>
            <a:endParaRPr/>
          </a:p>
        </p:txBody>
      </p:sp>
      <p:pic>
        <p:nvPicPr>
          <p:cNvPr id="287" name="Google Shape;287;p37"/>
          <p:cNvPicPr preferRelativeResize="0"/>
          <p:nvPr/>
        </p:nvPicPr>
        <p:blipFill rotWithShape="1">
          <a:blip r:embed="rId3">
            <a:alphaModFix/>
          </a:blip>
          <a:srcRect/>
          <a:stretch/>
        </p:blipFill>
        <p:spPr>
          <a:xfrm>
            <a:off x="7001164" y="1477818"/>
            <a:ext cx="1828800" cy="2286000"/>
          </a:xfrm>
          <a:prstGeom prst="rect">
            <a:avLst/>
          </a:prstGeom>
          <a:noFill/>
          <a:ln>
            <a:noFill/>
          </a:ln>
        </p:spPr>
      </p:pic>
      <p:sp>
        <p:nvSpPr>
          <p:cNvPr id="288" name="Google Shape;288;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8"/>
          <p:cNvSpPr txBox="1">
            <a:spLocks noGrp="1"/>
          </p:cNvSpPr>
          <p:nvPr>
            <p:ph type="body" idx="1"/>
          </p:nvPr>
        </p:nvSpPr>
        <p:spPr>
          <a:xfrm>
            <a:off x="457201" y="1259637"/>
            <a:ext cx="8483599" cy="5642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GB"/>
              <a:t>If possible / over time, build relationships with other alumni mentors and show you are working as a team, e.g. appropriately referring questions to each other based on what you know about each other’s projects, disciplines, backgrounds, experience</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We as PMOs and mentors are also a team of support for the new students</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Ultimately, PMOs will facilitate Collaborate sessions so this doesn’t all rest on you!</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Experienced mentors are also available on Collaborate today as an additional source of support for you.</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endParaRPr/>
          </a:p>
          <a:p>
            <a:pPr marL="0" lvl="0" indent="0" algn="l" rtl="0">
              <a:spcBef>
                <a:spcPts val="240"/>
              </a:spcBef>
              <a:spcAft>
                <a:spcPts val="0"/>
              </a:spcAft>
              <a:buClr>
                <a:schemeClr val="dk1"/>
              </a:buClr>
              <a:buSzPts val="1200"/>
              <a:buNone/>
            </a:pPr>
            <a:r>
              <a:rPr lang="en-GB" sz="1200"/>
              <a:t>Acknowledgements to </a:t>
            </a:r>
            <a:r>
              <a:rPr lang="en-GB" sz="1200" u="sng">
                <a:solidFill>
                  <a:schemeClr val="hlink"/>
                </a:solidFill>
                <a:hlinkClick r:id="rId3"/>
              </a:rPr>
              <a:t>MENTOR: The National Mentoring Partnership</a:t>
            </a:r>
            <a:r>
              <a:rPr lang="en-GB" sz="1200"/>
              <a:t> (</a:t>
            </a:r>
            <a:r>
              <a:rPr lang="en-GB" sz="1200" u="sng">
                <a:solidFill>
                  <a:schemeClr val="hlink"/>
                </a:solidFill>
                <a:hlinkClick r:id="rId4"/>
              </a:rPr>
              <a:t>https://www.youtube.com/watch?v=TXSVO29x7Pc&amp;t=46s</a:t>
            </a:r>
            <a:r>
              <a:rPr lang="en-GB" sz="1200"/>
              <a:t>)</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endParaRPr/>
          </a:p>
        </p:txBody>
      </p:sp>
      <p:sp>
        <p:nvSpPr>
          <p:cNvPr id="295" name="Google Shape;295;p38"/>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Supporting each other</a:t>
            </a:r>
            <a:endParaRPr/>
          </a:p>
        </p:txBody>
      </p:sp>
      <p:pic>
        <p:nvPicPr>
          <p:cNvPr id="296" name="Google Shape;296;p38" descr="Meeting"/>
          <p:cNvPicPr preferRelativeResize="0"/>
          <p:nvPr/>
        </p:nvPicPr>
        <p:blipFill rotWithShape="1">
          <a:blip r:embed="rId5">
            <a:alphaModFix/>
          </a:blip>
          <a:srcRect/>
          <a:stretch/>
        </p:blipFill>
        <p:spPr>
          <a:xfrm>
            <a:off x="3814619" y="5131888"/>
            <a:ext cx="1514762" cy="1514762"/>
          </a:xfrm>
          <a:prstGeom prst="rect">
            <a:avLst/>
          </a:prstGeom>
          <a:noFill/>
          <a:ln>
            <a:noFill/>
          </a:ln>
        </p:spPr>
      </p:pic>
      <p:sp>
        <p:nvSpPr>
          <p:cNvPr id="297" name="Google Shape;297;p38"/>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9"/>
          <p:cNvSpPr txBox="1">
            <a:spLocks noGrp="1"/>
          </p:cNvSpPr>
          <p:nvPr>
            <p:ph type="body" idx="1"/>
          </p:nvPr>
        </p:nvSpPr>
        <p:spPr>
          <a:xfrm>
            <a:off x="214025" y="1030275"/>
            <a:ext cx="3543600" cy="5230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None/>
            </a:pPr>
            <a:r>
              <a:rPr lang="en-GB" sz="2200"/>
              <a:t>Observations to date:</a:t>
            </a:r>
            <a:endParaRPr sz="2200"/>
          </a:p>
          <a:p>
            <a:pPr marL="457200" lvl="0" indent="-368300" algn="l" rtl="0">
              <a:lnSpc>
                <a:spcPct val="115000"/>
              </a:lnSpc>
              <a:spcBef>
                <a:spcPts val="500"/>
              </a:spcBef>
              <a:spcAft>
                <a:spcPts val="0"/>
              </a:spcAft>
              <a:buSzPts val="2200"/>
              <a:buChar char="●"/>
            </a:pPr>
            <a:r>
              <a:rPr lang="en-GB" sz="2200"/>
              <a:t>Use of incorrect terminology to describe PMOs, Supervisors, Examiners or Alumni Mentors</a:t>
            </a:r>
            <a:endParaRPr sz="2200"/>
          </a:p>
          <a:p>
            <a:pPr marL="457200" lvl="0" indent="-368300" algn="l" rtl="0">
              <a:lnSpc>
                <a:spcPct val="115000"/>
              </a:lnSpc>
              <a:spcBef>
                <a:spcPts val="0"/>
              </a:spcBef>
              <a:spcAft>
                <a:spcPts val="0"/>
              </a:spcAft>
              <a:buSzPts val="2200"/>
              <a:buChar char="●"/>
            </a:pPr>
            <a:r>
              <a:rPr lang="en-GB" sz="2200"/>
              <a:t>Referring to incorrect deadlines/timings or procedures</a:t>
            </a:r>
            <a:endParaRPr sz="2200"/>
          </a:p>
          <a:p>
            <a:pPr marL="457200" lvl="0" indent="-368300" algn="l" rtl="0">
              <a:lnSpc>
                <a:spcPct val="115000"/>
              </a:lnSpc>
              <a:spcBef>
                <a:spcPts val="0"/>
              </a:spcBef>
              <a:spcAft>
                <a:spcPts val="0"/>
              </a:spcAft>
              <a:buSzPts val="2200"/>
              <a:buChar char="●"/>
            </a:pPr>
            <a:r>
              <a:rPr lang="en-GB" sz="2200"/>
              <a:t>Overstating belief student will do well</a:t>
            </a:r>
            <a:endParaRPr sz="2200"/>
          </a:p>
          <a:p>
            <a:pPr marL="457200" lvl="0" indent="-368300" algn="l" rtl="0">
              <a:lnSpc>
                <a:spcPct val="115000"/>
              </a:lnSpc>
              <a:spcBef>
                <a:spcPts val="0"/>
              </a:spcBef>
              <a:spcAft>
                <a:spcPts val="0"/>
              </a:spcAft>
              <a:buSzPts val="2200"/>
              <a:buChar char="●"/>
            </a:pPr>
            <a:r>
              <a:rPr lang="en-GB" sz="2200"/>
              <a:t>Giving advice</a:t>
            </a:r>
            <a:endParaRPr sz="2200"/>
          </a:p>
          <a:p>
            <a:pPr marL="457200" lvl="0" indent="-368300" algn="l" rtl="0">
              <a:lnSpc>
                <a:spcPct val="115000"/>
              </a:lnSpc>
              <a:spcBef>
                <a:spcPts val="0"/>
              </a:spcBef>
              <a:spcAft>
                <a:spcPts val="0"/>
              </a:spcAft>
              <a:buSzPts val="2200"/>
              <a:buChar char="●"/>
            </a:pPr>
            <a:r>
              <a:rPr lang="en-GB" sz="2200"/>
              <a:t>Misunderstanding student’s query</a:t>
            </a:r>
            <a:endParaRPr sz="2200"/>
          </a:p>
          <a:p>
            <a:pPr marL="0" lvl="0" indent="0" algn="l" rtl="0">
              <a:lnSpc>
                <a:spcPct val="115000"/>
              </a:lnSpc>
              <a:spcBef>
                <a:spcPts val="500"/>
              </a:spcBef>
              <a:spcAft>
                <a:spcPts val="0"/>
              </a:spcAft>
              <a:buClr>
                <a:schemeClr val="dk1"/>
              </a:buClr>
              <a:buSzPts val="1100"/>
              <a:buNone/>
            </a:pPr>
            <a:endParaRPr sz="2200"/>
          </a:p>
          <a:p>
            <a:pPr marL="0" lvl="0" indent="0" algn="l" rtl="0">
              <a:lnSpc>
                <a:spcPct val="115000"/>
              </a:lnSpc>
              <a:spcBef>
                <a:spcPts val="500"/>
              </a:spcBef>
              <a:spcAft>
                <a:spcPts val="0"/>
              </a:spcAft>
              <a:buClr>
                <a:schemeClr val="dk1"/>
              </a:buClr>
              <a:buSzPts val="1100"/>
              <a:buNone/>
            </a:pPr>
            <a:endParaRPr sz="2200"/>
          </a:p>
          <a:p>
            <a:pPr marL="0" lvl="0" indent="0" algn="l" rtl="0">
              <a:spcBef>
                <a:spcPts val="480"/>
              </a:spcBef>
              <a:spcAft>
                <a:spcPts val="0"/>
              </a:spcAft>
              <a:buClr>
                <a:schemeClr val="dk1"/>
              </a:buClr>
              <a:buSzPts val="2400"/>
              <a:buNone/>
            </a:pPr>
            <a:endParaRPr sz="2400"/>
          </a:p>
          <a:p>
            <a:pPr marL="0" lvl="0" indent="0" algn="l" rtl="0">
              <a:spcBef>
                <a:spcPts val="400"/>
              </a:spcBef>
              <a:spcAft>
                <a:spcPts val="0"/>
              </a:spcAft>
              <a:buClr>
                <a:schemeClr val="dk1"/>
              </a:buClr>
              <a:buSzPts val="2000"/>
              <a:buNone/>
            </a:pPr>
            <a:endParaRPr/>
          </a:p>
        </p:txBody>
      </p:sp>
      <p:sp>
        <p:nvSpPr>
          <p:cNvPr id="304" name="Google Shape;304;p39"/>
          <p:cNvSpPr txBox="1">
            <a:spLocks noGrp="1"/>
          </p:cNvSpPr>
          <p:nvPr>
            <p:ph type="title"/>
          </p:nvPr>
        </p:nvSpPr>
        <p:spPr>
          <a:xfrm>
            <a:off x="457201" y="279132"/>
            <a:ext cx="6705600" cy="62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What can go wrong?</a:t>
            </a:r>
            <a:endParaRPr/>
          </a:p>
        </p:txBody>
      </p:sp>
      <p:pic>
        <p:nvPicPr>
          <p:cNvPr id="305" name="Google Shape;305;p39"/>
          <p:cNvPicPr preferRelativeResize="0"/>
          <p:nvPr/>
        </p:nvPicPr>
        <p:blipFill rotWithShape="1">
          <a:blip r:embed="rId3">
            <a:alphaModFix/>
          </a:blip>
          <a:srcRect/>
          <a:stretch/>
        </p:blipFill>
        <p:spPr>
          <a:xfrm>
            <a:off x="6447798" y="4976126"/>
            <a:ext cx="2562701" cy="1826900"/>
          </a:xfrm>
          <a:prstGeom prst="rect">
            <a:avLst/>
          </a:prstGeom>
          <a:noFill/>
          <a:ln>
            <a:noFill/>
          </a:ln>
        </p:spPr>
      </p:pic>
      <p:sp>
        <p:nvSpPr>
          <p:cNvPr id="306" name="Google Shape;306;p3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24</a:t>
            </a:fld>
            <a:endParaRPr/>
          </a:p>
        </p:txBody>
      </p:sp>
      <p:sp>
        <p:nvSpPr>
          <p:cNvPr id="307" name="Google Shape;307;p39"/>
          <p:cNvSpPr txBox="1"/>
          <p:nvPr/>
        </p:nvSpPr>
        <p:spPr>
          <a:xfrm>
            <a:off x="4125800" y="1088400"/>
            <a:ext cx="4768500" cy="383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200">
                <a:solidFill>
                  <a:schemeClr val="dk1"/>
                </a:solidFill>
                <a:latin typeface="Corbel"/>
                <a:ea typeface="Corbel"/>
                <a:cs typeface="Corbel"/>
                <a:sym typeface="Corbel"/>
              </a:rPr>
              <a:t>Possibilities:</a:t>
            </a:r>
            <a:endParaRPr sz="2200">
              <a:solidFill>
                <a:schemeClr val="dk1"/>
              </a:solidFill>
              <a:latin typeface="Corbel"/>
              <a:ea typeface="Corbel"/>
              <a:cs typeface="Corbel"/>
              <a:sym typeface="Corbel"/>
            </a:endParaRPr>
          </a:p>
          <a:p>
            <a:pPr marL="457200" lvl="0" indent="-368300" algn="l" rtl="0">
              <a:lnSpc>
                <a:spcPct val="115000"/>
              </a:lnSpc>
              <a:spcBef>
                <a:spcPts val="0"/>
              </a:spcBef>
              <a:spcAft>
                <a:spcPts val="0"/>
              </a:spcAft>
              <a:buClr>
                <a:schemeClr val="dk1"/>
              </a:buClr>
              <a:buSzPts val="2200"/>
              <a:buFont typeface="Corbel"/>
              <a:buChar char="●"/>
            </a:pPr>
            <a:r>
              <a:rPr lang="en-GB" sz="2200">
                <a:solidFill>
                  <a:schemeClr val="dk1"/>
                </a:solidFill>
                <a:latin typeface="Corbel"/>
                <a:ea typeface="Corbel"/>
                <a:cs typeface="Corbel"/>
                <a:sym typeface="Corbel"/>
              </a:rPr>
              <a:t>Boundaries</a:t>
            </a:r>
            <a:endParaRPr sz="2200">
              <a:solidFill>
                <a:schemeClr val="dk1"/>
              </a:solidFill>
              <a:latin typeface="Corbel"/>
              <a:ea typeface="Corbel"/>
              <a:cs typeface="Corbel"/>
              <a:sym typeface="Corbel"/>
            </a:endParaRPr>
          </a:p>
          <a:p>
            <a:pPr marL="457200" lvl="0" indent="-368300" algn="l" rtl="0">
              <a:lnSpc>
                <a:spcPct val="115000"/>
              </a:lnSpc>
              <a:spcBef>
                <a:spcPts val="0"/>
              </a:spcBef>
              <a:spcAft>
                <a:spcPts val="0"/>
              </a:spcAft>
              <a:buClr>
                <a:schemeClr val="dk1"/>
              </a:buClr>
              <a:buSzPts val="2200"/>
              <a:buFont typeface="Corbel"/>
              <a:buChar char="●"/>
            </a:pPr>
            <a:r>
              <a:rPr lang="en-GB" sz="2200">
                <a:solidFill>
                  <a:schemeClr val="dk1"/>
                </a:solidFill>
                <a:latin typeface="Corbel"/>
                <a:ea typeface="Corbel"/>
                <a:cs typeface="Corbel"/>
                <a:sym typeface="Corbel"/>
              </a:rPr>
              <a:t>Lack of engagement</a:t>
            </a:r>
            <a:endParaRPr sz="2200">
              <a:solidFill>
                <a:schemeClr val="dk1"/>
              </a:solidFill>
              <a:latin typeface="Corbel"/>
              <a:ea typeface="Corbel"/>
              <a:cs typeface="Corbel"/>
              <a:sym typeface="Corbel"/>
            </a:endParaRPr>
          </a:p>
          <a:p>
            <a:pPr marL="457200" lvl="0" indent="-368300" algn="l" rtl="0">
              <a:lnSpc>
                <a:spcPct val="115000"/>
              </a:lnSpc>
              <a:spcBef>
                <a:spcPts val="0"/>
              </a:spcBef>
              <a:spcAft>
                <a:spcPts val="0"/>
              </a:spcAft>
              <a:buClr>
                <a:schemeClr val="dk1"/>
              </a:buClr>
              <a:buSzPts val="2200"/>
              <a:buFont typeface="Corbel"/>
              <a:buChar char="●"/>
            </a:pPr>
            <a:r>
              <a:rPr lang="en-GB" sz="2200">
                <a:solidFill>
                  <a:schemeClr val="dk1"/>
                </a:solidFill>
                <a:latin typeface="Corbel"/>
                <a:ea typeface="Corbel"/>
                <a:cs typeface="Corbel"/>
                <a:sym typeface="Corbel"/>
              </a:rPr>
              <a:t>Over-dependent mentee</a:t>
            </a:r>
            <a:endParaRPr sz="2200">
              <a:solidFill>
                <a:schemeClr val="dk1"/>
              </a:solidFill>
              <a:latin typeface="Corbel"/>
              <a:ea typeface="Corbel"/>
              <a:cs typeface="Corbel"/>
              <a:sym typeface="Corbel"/>
            </a:endParaRPr>
          </a:p>
          <a:p>
            <a:pPr marL="457200" lvl="0" indent="-368300" algn="l" rtl="0">
              <a:lnSpc>
                <a:spcPct val="115000"/>
              </a:lnSpc>
              <a:spcBef>
                <a:spcPts val="0"/>
              </a:spcBef>
              <a:spcAft>
                <a:spcPts val="0"/>
              </a:spcAft>
              <a:buClr>
                <a:schemeClr val="dk1"/>
              </a:buClr>
              <a:buSzPts val="2200"/>
              <a:buFont typeface="Corbel"/>
              <a:buChar char="●"/>
            </a:pPr>
            <a:r>
              <a:rPr lang="en-GB" sz="2200">
                <a:solidFill>
                  <a:schemeClr val="dk1"/>
                </a:solidFill>
                <a:latin typeface="Corbel"/>
                <a:ea typeface="Corbel"/>
                <a:cs typeface="Corbel"/>
                <a:sym typeface="Corbel"/>
              </a:rPr>
              <a:t>Inappropriate breach of confidentiality</a:t>
            </a:r>
            <a:endParaRPr sz="2200">
              <a:solidFill>
                <a:schemeClr val="dk1"/>
              </a:solidFill>
              <a:latin typeface="Corbel"/>
              <a:ea typeface="Corbel"/>
              <a:cs typeface="Corbel"/>
              <a:sym typeface="Corbel"/>
            </a:endParaRPr>
          </a:p>
          <a:p>
            <a:pPr marL="457200" lvl="0" indent="-368300" algn="l" rtl="0">
              <a:lnSpc>
                <a:spcPct val="115000"/>
              </a:lnSpc>
              <a:spcBef>
                <a:spcPts val="0"/>
              </a:spcBef>
              <a:spcAft>
                <a:spcPts val="0"/>
              </a:spcAft>
              <a:buClr>
                <a:schemeClr val="dk1"/>
              </a:buClr>
              <a:buSzPts val="2200"/>
              <a:buFont typeface="Corbel"/>
              <a:buChar char="●"/>
            </a:pPr>
            <a:r>
              <a:rPr lang="en-GB" sz="2200">
                <a:solidFill>
                  <a:schemeClr val="dk1"/>
                </a:solidFill>
                <a:latin typeface="Corbel"/>
                <a:ea typeface="Corbel"/>
                <a:cs typeface="Corbel"/>
                <a:sym typeface="Corbel"/>
              </a:rPr>
              <a:t>Conflict of interest</a:t>
            </a:r>
            <a:endParaRPr sz="2200">
              <a:solidFill>
                <a:schemeClr val="dk1"/>
              </a:solidFill>
              <a:latin typeface="Corbel"/>
              <a:ea typeface="Corbel"/>
              <a:cs typeface="Corbel"/>
              <a:sym typeface="Corbel"/>
            </a:endParaRPr>
          </a:p>
          <a:p>
            <a:pPr marL="457200" lvl="0" indent="-368300" algn="l" rtl="0">
              <a:lnSpc>
                <a:spcPct val="115000"/>
              </a:lnSpc>
              <a:spcBef>
                <a:spcPts val="0"/>
              </a:spcBef>
              <a:spcAft>
                <a:spcPts val="0"/>
              </a:spcAft>
              <a:buClr>
                <a:schemeClr val="dk1"/>
              </a:buClr>
              <a:buSzPts val="2200"/>
              <a:buFont typeface="Corbel"/>
              <a:buChar char="●"/>
            </a:pPr>
            <a:r>
              <a:rPr lang="en-GB" sz="2200">
                <a:solidFill>
                  <a:schemeClr val="dk1"/>
                </a:solidFill>
                <a:latin typeface="Corbel"/>
                <a:ea typeface="Corbel"/>
                <a:cs typeface="Corbel"/>
                <a:sym typeface="Corbel"/>
              </a:rPr>
              <a:t>Incompatibility</a:t>
            </a:r>
            <a:endParaRPr sz="2200">
              <a:solidFill>
                <a:schemeClr val="dk1"/>
              </a:solidFill>
              <a:latin typeface="Corbel"/>
              <a:ea typeface="Corbel"/>
              <a:cs typeface="Corbel"/>
              <a:sym typeface="Corbel"/>
            </a:endParaRPr>
          </a:p>
          <a:p>
            <a:pPr marL="0" lvl="0" indent="0" algn="l" rtl="0">
              <a:lnSpc>
                <a:spcPct val="115000"/>
              </a:lnSpc>
              <a:spcBef>
                <a:spcPts val="0"/>
              </a:spcBef>
              <a:spcAft>
                <a:spcPts val="0"/>
              </a:spcAft>
              <a:buNone/>
            </a:pPr>
            <a:r>
              <a:rPr lang="en-GB" sz="2200">
                <a:solidFill>
                  <a:schemeClr val="dk1"/>
                </a:solidFill>
                <a:latin typeface="Corbel"/>
                <a:ea typeface="Corbel"/>
                <a:cs typeface="Corbel"/>
                <a:sym typeface="Corbel"/>
              </a:rPr>
              <a:t>…although risk of some of these mitigated somewhat by the group mentorship model</a:t>
            </a:r>
            <a:endParaRPr sz="2200">
              <a:solidFill>
                <a:schemeClr val="dk1"/>
              </a:solidFill>
              <a:latin typeface="Corbel"/>
              <a:ea typeface="Corbel"/>
              <a:cs typeface="Corbel"/>
              <a:sym typeface="Corbel"/>
            </a:endParaRPr>
          </a:p>
          <a:p>
            <a:pPr marL="0" lvl="0" indent="0" algn="l" rtl="0">
              <a:lnSpc>
                <a:spcPct val="115000"/>
              </a:lnSpc>
              <a:spcBef>
                <a:spcPts val="500"/>
              </a:spcBef>
              <a:spcAft>
                <a:spcPts val="0"/>
              </a:spcAft>
              <a:buNone/>
            </a:pPr>
            <a:endParaRPr sz="2200">
              <a:solidFill>
                <a:schemeClr val="dk1"/>
              </a:solidFill>
              <a:latin typeface="Corbel"/>
              <a:ea typeface="Corbel"/>
              <a:cs typeface="Corbel"/>
              <a:sym typeface="Corbe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a:spLocks noGrp="1"/>
          </p:cNvSpPr>
          <p:nvPr>
            <p:ph type="body" idx="1"/>
          </p:nvPr>
        </p:nvSpPr>
        <p:spPr>
          <a:xfrm>
            <a:off x="278090" y="1234220"/>
            <a:ext cx="8611386" cy="5500200"/>
          </a:xfrm>
          <a:prstGeom prst="rect">
            <a:avLst/>
          </a:prstGeom>
        </p:spPr>
        <p:txBody>
          <a:bodyPr spcFirstLastPara="1" wrap="square" lIns="91425" tIns="45700" rIns="91425" bIns="45700" anchor="t" anchorCtr="0">
            <a:noAutofit/>
          </a:bodyPr>
          <a:lstStyle/>
          <a:p>
            <a:pPr marL="0" lvl="0" indent="0" algn="l" rtl="0">
              <a:lnSpc>
                <a:spcPct val="115000"/>
              </a:lnSpc>
              <a:spcBef>
                <a:spcPts val="500"/>
              </a:spcBef>
              <a:spcAft>
                <a:spcPts val="0"/>
              </a:spcAft>
              <a:buNone/>
            </a:pPr>
            <a:r>
              <a:rPr lang="en-GB" dirty="0"/>
              <a:t>You will be asked via email to read and ‘sign’ the Code of Conduct for Alumni Mentors on the Project Module.</a:t>
            </a:r>
            <a:endParaRPr dirty="0"/>
          </a:p>
          <a:p>
            <a:pPr marL="0" lvl="0" indent="0" algn="l" rtl="0">
              <a:lnSpc>
                <a:spcPct val="115000"/>
              </a:lnSpc>
              <a:spcBef>
                <a:spcPts val="500"/>
              </a:spcBef>
              <a:spcAft>
                <a:spcPts val="0"/>
              </a:spcAft>
              <a:buClr>
                <a:schemeClr val="dk1"/>
              </a:buClr>
              <a:buSzPts val="1100"/>
              <a:buFont typeface="Arial"/>
              <a:buNone/>
            </a:pPr>
            <a:endParaRPr dirty="0"/>
          </a:p>
          <a:p>
            <a:pPr marL="0" lvl="0" indent="0" algn="l" rtl="0">
              <a:lnSpc>
                <a:spcPct val="115000"/>
              </a:lnSpc>
              <a:spcBef>
                <a:spcPts val="500"/>
              </a:spcBef>
              <a:spcAft>
                <a:spcPts val="0"/>
              </a:spcAft>
              <a:buNone/>
            </a:pPr>
            <a:r>
              <a:rPr lang="en-GB" dirty="0"/>
              <a:t>The Code of Conduct describes expectations, the extent and boundaries of your role as an Alumni Mentor, and permitted communications within this role.</a:t>
            </a:r>
            <a:endParaRPr dirty="0"/>
          </a:p>
          <a:p>
            <a:pPr marL="0" lvl="0" indent="0" algn="l" rtl="0">
              <a:lnSpc>
                <a:spcPct val="115000"/>
              </a:lnSpc>
              <a:spcBef>
                <a:spcPts val="500"/>
              </a:spcBef>
              <a:spcAft>
                <a:spcPts val="0"/>
              </a:spcAft>
              <a:buClr>
                <a:schemeClr val="dk1"/>
              </a:buClr>
              <a:buSzPts val="1100"/>
              <a:buFont typeface="Arial"/>
              <a:buNone/>
            </a:pPr>
            <a:endParaRPr dirty="0"/>
          </a:p>
          <a:p>
            <a:pPr marL="0" lvl="0" indent="0" algn="l" rtl="0">
              <a:lnSpc>
                <a:spcPct val="115000"/>
              </a:lnSpc>
              <a:spcBef>
                <a:spcPts val="500"/>
              </a:spcBef>
              <a:spcAft>
                <a:spcPts val="0"/>
              </a:spcAft>
              <a:buClr>
                <a:schemeClr val="dk1"/>
              </a:buClr>
              <a:buSzPts val="1100"/>
              <a:buFont typeface="Arial"/>
              <a:buNone/>
            </a:pPr>
            <a:r>
              <a:rPr lang="en-GB" dirty="0"/>
              <a:t>If you are happy to 'sign' this then please email me back (via ****) to say:</a:t>
            </a:r>
            <a:endParaRPr dirty="0"/>
          </a:p>
          <a:p>
            <a:pPr marL="0" lvl="0" indent="0" algn="l" rtl="0">
              <a:lnSpc>
                <a:spcPct val="115000"/>
              </a:lnSpc>
              <a:spcBef>
                <a:spcPts val="500"/>
              </a:spcBef>
              <a:spcAft>
                <a:spcPts val="0"/>
              </a:spcAft>
              <a:buNone/>
            </a:pPr>
            <a:r>
              <a:rPr lang="en-GB" dirty="0"/>
              <a:t>“I confirm that I have read and understood the attached Code of Conduct and agree to follow this in my role as an Alumni Mentor for the Project Module.”</a:t>
            </a:r>
            <a:endParaRPr dirty="0"/>
          </a:p>
          <a:p>
            <a:pPr marL="0" lvl="0" indent="0" algn="l" rtl="0">
              <a:lnSpc>
                <a:spcPct val="115000"/>
              </a:lnSpc>
              <a:spcBef>
                <a:spcPts val="500"/>
              </a:spcBef>
              <a:spcAft>
                <a:spcPts val="0"/>
              </a:spcAft>
              <a:buClr>
                <a:schemeClr val="dk1"/>
              </a:buClr>
              <a:buSzPts val="1100"/>
              <a:buFont typeface="Arial"/>
              <a:buNone/>
            </a:pPr>
            <a:endParaRPr dirty="0"/>
          </a:p>
          <a:p>
            <a:pPr marL="0" lvl="0" indent="0" algn="l" rtl="0">
              <a:lnSpc>
                <a:spcPct val="115000"/>
              </a:lnSpc>
              <a:spcBef>
                <a:spcPts val="500"/>
              </a:spcBef>
              <a:spcAft>
                <a:spcPts val="0"/>
              </a:spcAft>
              <a:buClr>
                <a:schemeClr val="dk1"/>
              </a:buClr>
              <a:buSzPts val="1100"/>
              <a:buFont typeface="Arial"/>
              <a:buNone/>
            </a:pPr>
            <a:r>
              <a:rPr lang="en-GB" dirty="0"/>
              <a:t>Let me know if you do </a:t>
            </a:r>
            <a:r>
              <a:rPr lang="en-GB" b="1" dirty="0"/>
              <a:t>not</a:t>
            </a:r>
            <a:r>
              <a:rPr lang="en-GB" dirty="0"/>
              <a:t> wish to share your email address (with relevant LSHTM staff and other Alumni Mentors) or have any other concerns or queries.</a:t>
            </a:r>
            <a:endParaRPr dirty="0"/>
          </a:p>
          <a:p>
            <a:pPr marL="0" lvl="0" indent="0" algn="l" rtl="0">
              <a:spcBef>
                <a:spcPts val="400"/>
              </a:spcBef>
              <a:spcAft>
                <a:spcPts val="0"/>
              </a:spcAft>
              <a:buNone/>
            </a:pPr>
            <a:endParaRPr dirty="0"/>
          </a:p>
        </p:txBody>
      </p:sp>
      <p:sp>
        <p:nvSpPr>
          <p:cNvPr id="314" name="Google Shape;314;p40"/>
          <p:cNvSpPr txBox="1">
            <a:spLocks noGrp="1"/>
          </p:cNvSpPr>
          <p:nvPr>
            <p:ph type="title"/>
          </p:nvPr>
        </p:nvSpPr>
        <p:spPr>
          <a:xfrm>
            <a:off x="457201" y="279132"/>
            <a:ext cx="6705600" cy="623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Code of Conduct</a:t>
            </a:r>
            <a:endParaRPr/>
          </a:p>
        </p:txBody>
      </p:sp>
      <p:sp>
        <p:nvSpPr>
          <p:cNvPr id="315" name="Google Shape;315;p40"/>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1"/>
          <p:cNvSpPr txBox="1">
            <a:spLocks noGrp="1"/>
          </p:cNvSpPr>
          <p:nvPr>
            <p:ph type="title"/>
          </p:nvPr>
        </p:nvSpPr>
        <p:spPr>
          <a:xfrm>
            <a:off x="457201" y="64527"/>
            <a:ext cx="6932644"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Overview of Moodle activities and timeline</a:t>
            </a:r>
            <a:endParaRPr/>
          </a:p>
        </p:txBody>
      </p:sp>
      <p:graphicFrame>
        <p:nvGraphicFramePr>
          <p:cNvPr id="321" name="Google Shape;321;p41"/>
          <p:cNvGraphicFramePr/>
          <p:nvPr/>
        </p:nvGraphicFramePr>
        <p:xfrm>
          <a:off x="314036" y="1298178"/>
          <a:ext cx="8671350" cy="5243870"/>
        </p:xfrm>
        <a:graphic>
          <a:graphicData uri="http://schemas.openxmlformats.org/drawingml/2006/table">
            <a:tbl>
              <a:tblPr firstRow="1" firstCol="1" bandRow="1">
                <a:noFill/>
                <a:tableStyleId>{46CD082E-614B-4AEC-9120-1DB22FDEF8C6}</a:tableStyleId>
              </a:tblPr>
              <a:tblGrid>
                <a:gridCol w="2176500">
                  <a:extLst>
                    <a:ext uri="{9D8B030D-6E8A-4147-A177-3AD203B41FA5}">
                      <a16:colId xmlns:a16="http://schemas.microsoft.com/office/drawing/2014/main" val="20000"/>
                    </a:ext>
                  </a:extLst>
                </a:gridCol>
                <a:gridCol w="6494850">
                  <a:extLst>
                    <a:ext uri="{9D8B030D-6E8A-4147-A177-3AD203B41FA5}">
                      <a16:colId xmlns:a16="http://schemas.microsoft.com/office/drawing/2014/main" val="20001"/>
                    </a:ext>
                  </a:extLst>
                </a:gridCol>
              </a:tblGrid>
              <a:tr h="854750">
                <a:tc>
                  <a:txBody>
                    <a:bodyPr/>
                    <a:lstStyle/>
                    <a:p>
                      <a:pPr marL="0" marR="0" lvl="0" indent="0" algn="l" rtl="0">
                        <a:spcBef>
                          <a:spcPts val="0"/>
                        </a:spcBef>
                        <a:spcAft>
                          <a:spcPts val="0"/>
                        </a:spcAft>
                        <a:buNone/>
                      </a:pPr>
                      <a:r>
                        <a:rPr lang="en-GB" sz="1800"/>
                        <a:t>Date and student status</a:t>
                      </a:r>
                      <a:endParaRPr sz="1800">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GB" sz="1800"/>
                        <a:t>Moodle Discussion Forum activity</a:t>
                      </a:r>
                      <a:endParaRPr sz="180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515650">
                <a:tc>
                  <a:txBody>
                    <a:bodyPr/>
                    <a:lstStyle/>
                    <a:p>
                      <a:pPr marL="0" marR="0" lvl="0" indent="0" algn="l" rtl="0">
                        <a:spcBef>
                          <a:spcPts val="0"/>
                        </a:spcBef>
                        <a:spcAft>
                          <a:spcPts val="0"/>
                        </a:spcAft>
                        <a:buNone/>
                      </a:pPr>
                      <a:r>
                        <a:rPr lang="en-GB" sz="1800"/>
                        <a:t>May 2019 </a:t>
                      </a:r>
                      <a:endParaRPr/>
                    </a:p>
                    <a:p>
                      <a:pPr marL="0" marR="0" lvl="0" indent="0" algn="l" rtl="0">
                        <a:spcBef>
                          <a:spcPts val="0"/>
                        </a:spcBef>
                        <a:spcAft>
                          <a:spcPts val="0"/>
                        </a:spcAft>
                        <a:buNone/>
                      </a:pPr>
                      <a:r>
                        <a:rPr lang="en-GB" sz="1800"/>
                        <a:t>(Prospective students pre-proposal stage)</a:t>
                      </a:r>
                      <a:endParaRPr sz="1800">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n-GB" sz="1800"/>
                        <a:t>Use new Moodle login details to </a:t>
                      </a:r>
                      <a:endParaRPr/>
                    </a:p>
                    <a:p>
                      <a:pPr marL="342900" marR="0" lvl="0" indent="-342900" algn="l" rtl="0">
                        <a:spcBef>
                          <a:spcPts val="0"/>
                        </a:spcBef>
                        <a:spcAft>
                          <a:spcPts val="0"/>
                        </a:spcAft>
                        <a:buClr>
                          <a:schemeClr val="dk1"/>
                        </a:buClr>
                        <a:buSzPts val="1800"/>
                        <a:buFont typeface="Corbel"/>
                        <a:buAutoNum type="arabicPeriod"/>
                      </a:pPr>
                      <a:r>
                        <a:rPr lang="en-GB" sz="1800"/>
                        <a:t>Create profile</a:t>
                      </a:r>
                      <a:endParaRPr/>
                    </a:p>
                    <a:p>
                      <a:pPr marL="342900" marR="0" lvl="0" indent="-342900" algn="l" rtl="0">
                        <a:spcBef>
                          <a:spcPts val="0"/>
                        </a:spcBef>
                        <a:spcAft>
                          <a:spcPts val="0"/>
                        </a:spcAft>
                        <a:buClr>
                          <a:schemeClr val="dk1"/>
                        </a:buClr>
                        <a:buSzPts val="1800"/>
                        <a:buFont typeface="Corbel"/>
                        <a:buAutoNum type="arabicPeriod"/>
                      </a:pPr>
                      <a:r>
                        <a:rPr lang="en-GB" sz="1800"/>
                        <a:t>Post introduction message on the </a:t>
                      </a:r>
                      <a:r>
                        <a:rPr lang="en-GB" sz="1800" b="1"/>
                        <a:t>Prospective Students </a:t>
                      </a:r>
                      <a:r>
                        <a:rPr lang="en-GB" sz="1800"/>
                        <a:t>Forum</a:t>
                      </a:r>
                      <a:endParaRPr sz="1800">
                        <a:latin typeface="Times New Roman"/>
                        <a:ea typeface="Times New Roman"/>
                        <a:cs typeface="Times New Roman"/>
                        <a:sym typeface="Times New Roman"/>
                      </a:endParaRPr>
                    </a:p>
                  </a:txBody>
                  <a:tcPr marL="68575" marR="68575" marT="0" marB="0">
                    <a:solidFill>
                      <a:srgbClr val="D3F4FF"/>
                    </a:solidFill>
                  </a:tcPr>
                </a:tc>
                <a:extLst>
                  <a:ext uri="{0D108BD9-81ED-4DB2-BD59-A6C34878D82A}">
                    <a16:rowId xmlns:a16="http://schemas.microsoft.com/office/drawing/2014/main" val="10001"/>
                  </a:ext>
                </a:extLst>
              </a:tr>
              <a:tr h="427375">
                <a:tc>
                  <a:txBody>
                    <a:bodyPr/>
                    <a:lstStyle/>
                    <a:p>
                      <a:pPr marL="0" marR="0" lvl="0" indent="0" algn="l" rtl="0">
                        <a:spcBef>
                          <a:spcPts val="0"/>
                        </a:spcBef>
                        <a:spcAft>
                          <a:spcPts val="0"/>
                        </a:spcAft>
                        <a:buNone/>
                      </a:pPr>
                      <a:r>
                        <a:rPr lang="en-GB" sz="1800"/>
                        <a:t>May to September 2019 </a:t>
                      </a:r>
                      <a:endParaRPr/>
                    </a:p>
                    <a:p>
                      <a:pPr marL="0" marR="0" lvl="0" indent="0" algn="l" rtl="0">
                        <a:spcBef>
                          <a:spcPts val="0"/>
                        </a:spcBef>
                        <a:spcAft>
                          <a:spcPts val="0"/>
                        </a:spcAft>
                        <a:buNone/>
                      </a:pPr>
                      <a:r>
                        <a:rPr lang="en-GB" sz="1800"/>
                        <a:t>(Prospective students pre-proposal stage)</a:t>
                      </a:r>
                      <a:endParaRPr sz="1800">
                        <a:latin typeface="Times New Roman"/>
                        <a:ea typeface="Times New Roman"/>
                        <a:cs typeface="Times New Roman"/>
                        <a:sym typeface="Times New Roman"/>
                      </a:endParaRPr>
                    </a:p>
                  </a:txBody>
                  <a:tcPr marL="68575" marR="68575" marT="0" marB="0"/>
                </a:tc>
                <a:tc>
                  <a:txBody>
                    <a:bodyPr/>
                    <a:lstStyle/>
                    <a:p>
                      <a:pPr marL="342900" marR="0" lvl="0" indent="-228600" algn="l" rtl="0">
                        <a:spcBef>
                          <a:spcPts val="0"/>
                        </a:spcBef>
                        <a:spcAft>
                          <a:spcPts val="0"/>
                        </a:spcAft>
                        <a:buClr>
                          <a:schemeClr val="dk1"/>
                        </a:buClr>
                        <a:buSzPts val="1800"/>
                        <a:buFont typeface="Corbel"/>
                        <a:buNone/>
                      </a:pPr>
                      <a:endParaRPr sz="1800"/>
                    </a:p>
                    <a:p>
                      <a:pPr marL="342900" marR="0" lvl="0" indent="-342900" algn="l" rtl="0">
                        <a:spcBef>
                          <a:spcPts val="0"/>
                        </a:spcBef>
                        <a:spcAft>
                          <a:spcPts val="0"/>
                        </a:spcAft>
                        <a:buClr>
                          <a:schemeClr val="dk1"/>
                        </a:buClr>
                        <a:buSzPts val="1800"/>
                        <a:buFont typeface="Corbel"/>
                        <a:buAutoNum type="arabicPeriod"/>
                      </a:pPr>
                      <a:r>
                        <a:rPr lang="en-GB" sz="1800"/>
                        <a:t>Respond to student posts on the </a:t>
                      </a:r>
                      <a:r>
                        <a:rPr lang="en-GB" sz="1800" b="1"/>
                        <a:t>Prospective Students</a:t>
                      </a:r>
                      <a:r>
                        <a:rPr lang="en-GB" sz="1800"/>
                        <a:t> Forum and encourage interactions</a:t>
                      </a:r>
                      <a:endParaRPr/>
                    </a:p>
                    <a:p>
                      <a:pPr marL="342900" marR="0" lvl="0" indent="-342900" algn="l" rtl="0">
                        <a:spcBef>
                          <a:spcPts val="0"/>
                        </a:spcBef>
                        <a:spcAft>
                          <a:spcPts val="0"/>
                        </a:spcAft>
                        <a:buClr>
                          <a:schemeClr val="dk1"/>
                        </a:buClr>
                        <a:buSzPts val="1800"/>
                        <a:buFont typeface="Corbel"/>
                        <a:buAutoNum type="arabicPeriod"/>
                      </a:pPr>
                      <a:r>
                        <a:rPr lang="en-GB" sz="1800"/>
                        <a:t>Participate in a Collaborate session </a:t>
                      </a:r>
                      <a:endParaRPr sz="1800">
                        <a:latin typeface="Corbel"/>
                        <a:ea typeface="Corbel"/>
                        <a:cs typeface="Corbel"/>
                        <a:sym typeface="Corbel"/>
                      </a:endParaRPr>
                    </a:p>
                  </a:txBody>
                  <a:tcPr marL="68575" marR="68575" marT="0" marB="0">
                    <a:solidFill>
                      <a:srgbClr val="D3F4FF"/>
                    </a:solidFill>
                  </a:tcPr>
                </a:tc>
                <a:extLst>
                  <a:ext uri="{0D108BD9-81ED-4DB2-BD59-A6C34878D82A}">
                    <a16:rowId xmlns:a16="http://schemas.microsoft.com/office/drawing/2014/main" val="10002"/>
                  </a:ext>
                </a:extLst>
              </a:tr>
              <a:tr h="427375">
                <a:tc>
                  <a:txBody>
                    <a:bodyPr/>
                    <a:lstStyle/>
                    <a:p>
                      <a:pPr marL="0" marR="0" lvl="0" indent="0" algn="l" rtl="0">
                        <a:spcBef>
                          <a:spcPts val="0"/>
                        </a:spcBef>
                        <a:spcAft>
                          <a:spcPts val="0"/>
                        </a:spcAft>
                        <a:buNone/>
                      </a:pPr>
                      <a:r>
                        <a:rPr lang="en-GB" sz="1800"/>
                        <a:t>October 2019 to September 2020 (Students registered onto Project Module)</a:t>
                      </a:r>
                      <a:endParaRPr sz="1800">
                        <a:latin typeface="Times New Roman"/>
                        <a:ea typeface="Times New Roman"/>
                        <a:cs typeface="Times New Roman"/>
                        <a:sym typeface="Times New Roman"/>
                      </a:endParaRPr>
                    </a:p>
                  </a:txBody>
                  <a:tcPr marL="68575" marR="68575" marT="0" marB="0"/>
                </a:tc>
                <a:tc>
                  <a:txBody>
                    <a:bodyPr/>
                    <a:lstStyle/>
                    <a:p>
                      <a:pPr marL="342900" marR="0" lvl="0" indent="-342900" algn="l" rtl="0">
                        <a:lnSpc>
                          <a:spcPct val="100000"/>
                        </a:lnSpc>
                        <a:spcBef>
                          <a:spcPts val="0"/>
                        </a:spcBef>
                        <a:spcAft>
                          <a:spcPts val="0"/>
                        </a:spcAft>
                        <a:buClr>
                          <a:schemeClr val="dk1"/>
                        </a:buClr>
                        <a:buSzPts val="1800"/>
                        <a:buFont typeface="Corbel"/>
                        <a:buAutoNum type="arabicPeriod"/>
                      </a:pPr>
                      <a:r>
                        <a:rPr lang="en-GB" sz="1800"/>
                        <a:t>Respond to student posts on the main </a:t>
                      </a:r>
                      <a:r>
                        <a:rPr lang="en-GB" sz="1800" b="1"/>
                        <a:t>Project Module Discussion </a:t>
                      </a:r>
                      <a:r>
                        <a:rPr lang="en-GB" sz="1800" b="0"/>
                        <a:t>Forum </a:t>
                      </a:r>
                      <a:r>
                        <a:rPr lang="en-GB" sz="1800"/>
                        <a:t>and encourage interactions</a:t>
                      </a:r>
                      <a:endParaRPr/>
                    </a:p>
                    <a:p>
                      <a:pPr marL="342900" marR="0" lvl="0" indent="-342900" algn="l" rtl="0">
                        <a:lnSpc>
                          <a:spcPct val="100000"/>
                        </a:lnSpc>
                        <a:spcBef>
                          <a:spcPts val="0"/>
                        </a:spcBef>
                        <a:spcAft>
                          <a:spcPts val="0"/>
                        </a:spcAft>
                        <a:buClr>
                          <a:schemeClr val="dk1"/>
                        </a:buClr>
                        <a:buSzPts val="1800"/>
                        <a:buFont typeface="Corbel"/>
                        <a:buAutoNum type="arabicPeriod"/>
                      </a:pPr>
                      <a:r>
                        <a:rPr lang="en-GB" sz="1800"/>
                        <a:t>Monitor </a:t>
                      </a:r>
                      <a:r>
                        <a:rPr lang="en-GB" sz="1800" b="1"/>
                        <a:t>library discussion forums</a:t>
                      </a:r>
                      <a:r>
                        <a:rPr lang="en-GB" sz="1800"/>
                        <a:t> in Feb-March 2020 for a specific group of students (one mentor per group of approx. 10 students) to ensure all get a response from a peer or, if not, post a reply as a mentor</a:t>
                      </a:r>
                      <a:endParaRPr/>
                    </a:p>
                    <a:p>
                      <a:pPr marL="342900" marR="0" lvl="0" indent="-342900" algn="l" rtl="0">
                        <a:lnSpc>
                          <a:spcPct val="100000"/>
                        </a:lnSpc>
                        <a:spcBef>
                          <a:spcPts val="0"/>
                        </a:spcBef>
                        <a:spcAft>
                          <a:spcPts val="0"/>
                        </a:spcAft>
                        <a:buClr>
                          <a:schemeClr val="dk1"/>
                        </a:buClr>
                        <a:buSzPts val="1800"/>
                        <a:buFont typeface="Corbel"/>
                        <a:buAutoNum type="arabicPeriod"/>
                      </a:pPr>
                      <a:r>
                        <a:rPr lang="en-GB" sz="1800"/>
                        <a:t>Participate in several Collaborate sessions at key stages </a:t>
                      </a:r>
                      <a:endParaRPr sz="1800">
                        <a:latin typeface="Corbel"/>
                        <a:ea typeface="Corbel"/>
                        <a:cs typeface="Corbel"/>
                        <a:sym typeface="Corbel"/>
                      </a:endParaRPr>
                    </a:p>
                  </a:txBody>
                  <a:tcPr marL="68575" marR="68575" marT="0" marB="0"/>
                </a:tc>
                <a:extLst>
                  <a:ext uri="{0D108BD9-81ED-4DB2-BD59-A6C34878D82A}">
                    <a16:rowId xmlns:a16="http://schemas.microsoft.com/office/drawing/2014/main" val="10003"/>
                  </a:ext>
                </a:extLst>
              </a:tr>
            </a:tbl>
          </a:graphicData>
        </a:graphic>
      </p:graphicFrame>
      <p:cxnSp>
        <p:nvCxnSpPr>
          <p:cNvPr id="322" name="Google Shape;322;p41"/>
          <p:cNvCxnSpPr/>
          <p:nvPr/>
        </p:nvCxnSpPr>
        <p:spPr>
          <a:xfrm>
            <a:off x="314036" y="4618646"/>
            <a:ext cx="8671344" cy="0"/>
          </a:xfrm>
          <a:prstGeom prst="straightConnector1">
            <a:avLst/>
          </a:prstGeom>
          <a:noFill/>
          <a:ln w="57150" cap="flat" cmpd="sng">
            <a:solidFill>
              <a:srgbClr val="838587"/>
            </a:solidFill>
            <a:prstDash val="solid"/>
            <a:round/>
            <a:headEnd type="none" w="sm" len="sm"/>
            <a:tailEnd type="none" w="sm" len="sm"/>
          </a:ln>
          <a:effectLst>
            <a:outerShdw blurRad="40000" dist="20000" dir="5400000" rotWithShape="0">
              <a:srgbClr val="000000">
                <a:alpha val="37647"/>
              </a:srgbClr>
            </a:outerShdw>
          </a:effectLst>
        </p:spPr>
      </p:cxnSp>
      <p:cxnSp>
        <p:nvCxnSpPr>
          <p:cNvPr id="323" name="Google Shape;323;p41"/>
          <p:cNvCxnSpPr/>
          <p:nvPr/>
        </p:nvCxnSpPr>
        <p:spPr>
          <a:xfrm>
            <a:off x="317143" y="3250154"/>
            <a:ext cx="8671344" cy="0"/>
          </a:xfrm>
          <a:prstGeom prst="straightConnector1">
            <a:avLst/>
          </a:prstGeom>
          <a:noFill/>
          <a:ln w="12700" cap="flat" cmpd="sng">
            <a:solidFill>
              <a:srgbClr val="838587"/>
            </a:solidFill>
            <a:prstDash val="solid"/>
            <a:round/>
            <a:headEnd type="none" w="sm" len="sm"/>
            <a:tailEnd type="none" w="sm" len="sm"/>
          </a:ln>
          <a:effectLst>
            <a:outerShdw blurRad="40000" dist="20000" dir="5400000" rotWithShape="0">
              <a:srgbClr val="000000">
                <a:alpha val="37647"/>
              </a:srgbClr>
            </a:outerShdw>
          </a:effectLst>
        </p:spPr>
      </p:cxnSp>
      <p:sp>
        <p:nvSpPr>
          <p:cNvPr id="324" name="Google Shape;324;p41"/>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body" idx="1"/>
          </p:nvPr>
        </p:nvSpPr>
        <p:spPr>
          <a:xfrm>
            <a:off x="457200" y="1055802"/>
            <a:ext cx="8229600" cy="52433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00"/>
              <a:buNone/>
            </a:pPr>
            <a:r>
              <a:rPr lang="en-GB" sz="3000" dirty="0"/>
              <a:t>The questions on the next slide are suggestions to prompt you about what we are trying to capture here in your introductory message on Moodle (and/or videos)</a:t>
            </a:r>
            <a:endParaRPr dirty="0"/>
          </a:p>
          <a:p>
            <a:pPr marL="0" lvl="0" indent="0" algn="l" rtl="0">
              <a:spcBef>
                <a:spcPts val="600"/>
              </a:spcBef>
              <a:spcAft>
                <a:spcPts val="0"/>
              </a:spcAft>
              <a:buClr>
                <a:schemeClr val="dk1"/>
              </a:buClr>
              <a:buSzPts val="3000"/>
              <a:buNone/>
            </a:pPr>
            <a:endParaRPr sz="3000" dirty="0"/>
          </a:p>
          <a:p>
            <a:pPr marL="0" lvl="0" indent="0" algn="l" rtl="0">
              <a:spcBef>
                <a:spcPts val="600"/>
              </a:spcBef>
              <a:spcAft>
                <a:spcPts val="0"/>
              </a:spcAft>
              <a:buClr>
                <a:schemeClr val="dk1"/>
              </a:buClr>
              <a:buSzPts val="3000"/>
              <a:buNone/>
            </a:pPr>
            <a:r>
              <a:rPr lang="en-GB" sz="3000" dirty="0"/>
              <a:t>Please feel free to answer as many or as few questions are you feel are relevant to you, and add in your own questions to yourself too if you like</a:t>
            </a:r>
            <a:endParaRPr dirty="0"/>
          </a:p>
        </p:txBody>
      </p:sp>
      <p:sp>
        <p:nvSpPr>
          <p:cNvPr id="132" name="Google Shape;132;p20"/>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dirty="0"/>
              <a:t>Questions</a:t>
            </a:r>
            <a:endParaRPr dirty="0"/>
          </a:p>
        </p:txBody>
      </p:sp>
      <p:sp>
        <p:nvSpPr>
          <p:cNvPr id="133" name="Google Shape;133;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27</a:t>
            </a:fld>
            <a:endParaRPr/>
          </a:p>
        </p:txBody>
      </p:sp>
      <p:pic>
        <p:nvPicPr>
          <p:cNvPr id="134" name="Google Shape;134;p20"/>
          <p:cNvPicPr preferRelativeResize="0"/>
          <p:nvPr/>
        </p:nvPicPr>
        <p:blipFill rotWithShape="1">
          <a:blip r:embed="rId3">
            <a:alphaModFix/>
          </a:blip>
          <a:srcRect/>
          <a:stretch/>
        </p:blipFill>
        <p:spPr>
          <a:xfrm>
            <a:off x="7162801" y="4962575"/>
            <a:ext cx="1053362" cy="1758900"/>
          </a:xfrm>
          <a:prstGeom prst="rect">
            <a:avLst/>
          </a:prstGeom>
          <a:noFill/>
          <a:ln>
            <a:noFill/>
          </a:ln>
        </p:spPr>
      </p:pic>
    </p:spTree>
    <p:extLst>
      <p:ext uri="{BB962C8B-B14F-4D97-AF65-F5344CB8AC3E}">
        <p14:creationId xmlns:p14="http://schemas.microsoft.com/office/powerpoint/2010/main" val="283207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1" descr="A picture containing object&#10;&#10;Description generated with high confidence"/>
          <p:cNvPicPr preferRelativeResize="0"/>
          <p:nvPr/>
        </p:nvPicPr>
        <p:blipFill rotWithShape="1">
          <a:blip r:embed="rId3">
            <a:alphaModFix/>
          </a:blip>
          <a:srcRect r="181"/>
          <a:stretch/>
        </p:blipFill>
        <p:spPr>
          <a:xfrm>
            <a:off x="8017768" y="4198788"/>
            <a:ext cx="1126232" cy="1520880"/>
          </a:xfrm>
          <a:prstGeom prst="rect">
            <a:avLst/>
          </a:prstGeom>
          <a:noFill/>
          <a:ln>
            <a:noFill/>
          </a:ln>
        </p:spPr>
      </p:pic>
      <p:sp>
        <p:nvSpPr>
          <p:cNvPr id="141" name="Google Shape;141;p21"/>
          <p:cNvSpPr txBox="1">
            <a:spLocks noGrp="1"/>
          </p:cNvSpPr>
          <p:nvPr>
            <p:ph type="body" idx="1"/>
          </p:nvPr>
        </p:nvSpPr>
        <p:spPr>
          <a:xfrm>
            <a:off x="285750" y="1338432"/>
            <a:ext cx="8229600" cy="5011576"/>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000"/>
              <a:buFont typeface="Corbel"/>
              <a:buAutoNum type="romanLcPeriod"/>
            </a:pPr>
            <a:r>
              <a:rPr lang="en-GB"/>
              <a:t>How does it feel to have completed the Project Module and now be graduating from your MSc?</a:t>
            </a:r>
            <a:endParaRPr/>
          </a:p>
          <a:p>
            <a:pPr marL="514350" lvl="0" indent="-514350" algn="l" rtl="0">
              <a:spcBef>
                <a:spcPts val="400"/>
              </a:spcBef>
              <a:spcAft>
                <a:spcPts val="0"/>
              </a:spcAft>
              <a:buClr>
                <a:schemeClr val="dk1"/>
              </a:buClr>
              <a:buSzPts val="2000"/>
              <a:buFont typeface="Corbel"/>
              <a:buAutoNum type="romanLcPeriod"/>
            </a:pPr>
            <a:r>
              <a:rPr lang="en-GB"/>
              <a:t>What has your ‘journey’ felt like through the Project Module from initial ideas to completion?</a:t>
            </a:r>
            <a:endParaRPr/>
          </a:p>
          <a:p>
            <a:pPr marL="514350" lvl="0" indent="-514350" algn="l" rtl="0">
              <a:spcBef>
                <a:spcPts val="400"/>
              </a:spcBef>
              <a:spcAft>
                <a:spcPts val="0"/>
              </a:spcAft>
              <a:buClr>
                <a:schemeClr val="dk1"/>
              </a:buClr>
              <a:buSzPts val="2000"/>
              <a:buFont typeface="Corbel"/>
              <a:buAutoNum type="romanLcPeriod"/>
            </a:pPr>
            <a:r>
              <a:rPr lang="en-GB"/>
              <a:t>What was the most valuable skill you developed or insight you learned or exciting moment from your MSc project experience?</a:t>
            </a:r>
            <a:endParaRPr/>
          </a:p>
          <a:p>
            <a:pPr marL="514350" lvl="0" indent="-514350" algn="l" rtl="0">
              <a:spcBef>
                <a:spcPts val="400"/>
              </a:spcBef>
              <a:spcAft>
                <a:spcPts val="0"/>
              </a:spcAft>
              <a:buClr>
                <a:schemeClr val="dk1"/>
              </a:buClr>
              <a:buSzPts val="2000"/>
              <a:buFont typeface="Corbel"/>
              <a:buAutoNum type="romanLcPeriod"/>
            </a:pPr>
            <a:r>
              <a:rPr lang="en-GB"/>
              <a:t>What resources have you found most helpful?</a:t>
            </a:r>
            <a:endParaRPr/>
          </a:p>
          <a:p>
            <a:pPr marL="514350" lvl="0" indent="-514350" algn="l" rtl="0">
              <a:spcBef>
                <a:spcPts val="400"/>
              </a:spcBef>
              <a:spcAft>
                <a:spcPts val="0"/>
              </a:spcAft>
              <a:buClr>
                <a:schemeClr val="dk1"/>
              </a:buClr>
              <a:buSzPts val="2000"/>
              <a:buFont typeface="Corbel"/>
              <a:buAutoNum type="romanLcPeriod"/>
            </a:pPr>
            <a:r>
              <a:rPr lang="en-GB"/>
              <a:t>What is/are the most important thing(s) you wish you had known or done prior to starting your MSc project? What would you do the same and what would you do differently, if you were repeating the Project Module again, now with the benefit of hindsight?</a:t>
            </a:r>
            <a:endParaRPr/>
          </a:p>
          <a:p>
            <a:pPr marL="514350" lvl="0" indent="-514350" algn="l" rtl="0">
              <a:spcBef>
                <a:spcPts val="400"/>
              </a:spcBef>
              <a:spcAft>
                <a:spcPts val="0"/>
              </a:spcAft>
              <a:buClr>
                <a:schemeClr val="dk1"/>
              </a:buClr>
              <a:buSzPts val="2000"/>
              <a:buFont typeface="Corbel"/>
              <a:buAutoNum type="romanLcPeriod"/>
            </a:pPr>
            <a:r>
              <a:rPr lang="en-GB"/>
              <a:t>What challenges did you face and how did you overcome these?</a:t>
            </a:r>
            <a:endParaRPr/>
          </a:p>
          <a:p>
            <a:pPr marL="514350" lvl="0" indent="-514350" algn="l" rtl="0">
              <a:spcBef>
                <a:spcPts val="400"/>
              </a:spcBef>
              <a:spcAft>
                <a:spcPts val="0"/>
              </a:spcAft>
              <a:buClr>
                <a:schemeClr val="dk1"/>
              </a:buClr>
              <a:buSzPts val="2000"/>
              <a:buFont typeface="Corbel"/>
              <a:buAutoNum type="romanLcPeriod"/>
            </a:pPr>
            <a:r>
              <a:rPr lang="en-GB"/>
              <a:t>Has your MSc project been useful in your local setting? Has it had any impact on your professional career, any local public health or personal benefits in your setting, any follow-on work?</a:t>
            </a:r>
            <a:endParaRPr/>
          </a:p>
        </p:txBody>
      </p:sp>
      <p:sp>
        <p:nvSpPr>
          <p:cNvPr id="142" name="Google Shape;142;p21"/>
          <p:cNvSpPr txBox="1">
            <a:spLocks noGrp="1"/>
          </p:cNvSpPr>
          <p:nvPr>
            <p:ph type="title"/>
          </p:nvPr>
        </p:nvSpPr>
        <p:spPr>
          <a:xfrm>
            <a:off x="457200" y="136525"/>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dirty="0"/>
              <a:t>Questions from PMOs to mentors</a:t>
            </a:r>
            <a:endParaRPr dirty="0"/>
          </a:p>
        </p:txBody>
      </p:sp>
      <p:sp>
        <p:nvSpPr>
          <p:cNvPr id="143" name="Google Shape;143;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28</a:t>
            </a:fld>
            <a:endParaRPr/>
          </a:p>
        </p:txBody>
      </p:sp>
      <p:pic>
        <p:nvPicPr>
          <p:cNvPr id="144" name="Google Shape;144;p21"/>
          <p:cNvPicPr preferRelativeResize="0"/>
          <p:nvPr/>
        </p:nvPicPr>
        <p:blipFill rotWithShape="1">
          <a:blip r:embed="rId4">
            <a:alphaModFix/>
          </a:blip>
          <a:srcRect/>
          <a:stretch/>
        </p:blipFill>
        <p:spPr>
          <a:xfrm>
            <a:off x="8165584" y="1055523"/>
            <a:ext cx="830600" cy="830600"/>
          </a:xfrm>
          <a:prstGeom prst="rect">
            <a:avLst/>
          </a:prstGeom>
          <a:noFill/>
          <a:ln>
            <a:noFill/>
          </a:ln>
        </p:spPr>
      </p:pic>
    </p:spTree>
    <p:extLst>
      <p:ext uri="{BB962C8B-B14F-4D97-AF65-F5344CB8AC3E}">
        <p14:creationId xmlns:p14="http://schemas.microsoft.com/office/powerpoint/2010/main" val="2518316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graphicFrame>
        <p:nvGraphicFramePr>
          <p:cNvPr id="330" name="Google Shape;330;p42"/>
          <p:cNvGraphicFramePr/>
          <p:nvPr/>
        </p:nvGraphicFramePr>
        <p:xfrm>
          <a:off x="323367" y="1708727"/>
          <a:ext cx="8515925" cy="4758810"/>
        </p:xfrm>
        <a:graphic>
          <a:graphicData uri="http://schemas.openxmlformats.org/drawingml/2006/table">
            <a:tbl>
              <a:tblPr firstRow="1" firstCol="1" bandRow="1">
                <a:noFill/>
                <a:tableStyleId>{46CD082E-614B-4AEC-9120-1DB22FDEF8C6}</a:tableStyleId>
              </a:tblPr>
              <a:tblGrid>
                <a:gridCol w="2137475">
                  <a:extLst>
                    <a:ext uri="{9D8B030D-6E8A-4147-A177-3AD203B41FA5}">
                      <a16:colId xmlns:a16="http://schemas.microsoft.com/office/drawing/2014/main" val="20000"/>
                    </a:ext>
                  </a:extLst>
                </a:gridCol>
                <a:gridCol w="6378450">
                  <a:extLst>
                    <a:ext uri="{9D8B030D-6E8A-4147-A177-3AD203B41FA5}">
                      <a16:colId xmlns:a16="http://schemas.microsoft.com/office/drawing/2014/main" val="20001"/>
                    </a:ext>
                  </a:extLst>
                </a:gridCol>
              </a:tblGrid>
              <a:tr h="854750">
                <a:tc>
                  <a:txBody>
                    <a:bodyPr/>
                    <a:lstStyle/>
                    <a:p>
                      <a:pPr marL="0" marR="0" lvl="0" indent="0" algn="l" rtl="0">
                        <a:spcBef>
                          <a:spcPts val="0"/>
                        </a:spcBef>
                        <a:spcAft>
                          <a:spcPts val="0"/>
                        </a:spcAft>
                        <a:buNone/>
                      </a:pPr>
                      <a:r>
                        <a:rPr lang="en-GB" sz="1800"/>
                        <a:t>Date</a:t>
                      </a:r>
                      <a:endParaRPr sz="1800">
                        <a:latin typeface="Times New Roman"/>
                        <a:ea typeface="Times New Roman"/>
                        <a:cs typeface="Times New Roman"/>
                        <a:sym typeface="Times New Roman"/>
                      </a:endParaRPr>
                    </a:p>
                  </a:txBody>
                  <a:tcPr marL="68575" marR="68575" marT="0" marB="0">
                    <a:solidFill>
                      <a:srgbClr val="7030A0"/>
                    </a:solidFill>
                  </a:tcPr>
                </a:tc>
                <a:tc>
                  <a:txBody>
                    <a:bodyPr/>
                    <a:lstStyle/>
                    <a:p>
                      <a:pPr marL="0" marR="0" lvl="0" indent="0" algn="l" rtl="0">
                        <a:spcBef>
                          <a:spcPts val="0"/>
                        </a:spcBef>
                        <a:spcAft>
                          <a:spcPts val="0"/>
                        </a:spcAft>
                        <a:buNone/>
                      </a:pPr>
                      <a:r>
                        <a:rPr lang="en-GB" sz="1800"/>
                        <a:t>Collaborate session number and stage</a:t>
                      </a:r>
                      <a:endParaRPr sz="1800">
                        <a:latin typeface="Times New Roman"/>
                        <a:ea typeface="Times New Roman"/>
                        <a:cs typeface="Times New Roman"/>
                        <a:sym typeface="Times New Roman"/>
                      </a:endParaRPr>
                    </a:p>
                  </a:txBody>
                  <a:tcPr marL="68575" marR="68575" marT="0" marB="0">
                    <a:solidFill>
                      <a:srgbClr val="7030A0"/>
                    </a:solidFill>
                  </a:tcPr>
                </a:tc>
                <a:extLst>
                  <a:ext uri="{0D108BD9-81ED-4DB2-BD59-A6C34878D82A}">
                    <a16:rowId xmlns:a16="http://schemas.microsoft.com/office/drawing/2014/main" val="10000"/>
                  </a:ext>
                </a:extLst>
              </a:tr>
              <a:tr h="427375">
                <a:tc>
                  <a:txBody>
                    <a:bodyPr/>
                    <a:lstStyle/>
                    <a:p>
                      <a:pPr marL="0" marR="0" lvl="0" indent="0" algn="l" rtl="0">
                        <a:spcBef>
                          <a:spcPts val="0"/>
                        </a:spcBef>
                        <a:spcAft>
                          <a:spcPts val="0"/>
                        </a:spcAft>
                        <a:buNone/>
                      </a:pPr>
                      <a:r>
                        <a:rPr lang="en-GB" sz="1800"/>
                        <a:t>Early/mid July 2019</a:t>
                      </a:r>
                      <a:endParaRPr sz="1800">
                        <a:latin typeface="Times New Roman"/>
                        <a:ea typeface="Times New Roman"/>
                        <a:cs typeface="Times New Roman"/>
                        <a:sym typeface="Times New Roman"/>
                      </a:endParaRPr>
                    </a:p>
                  </a:txBody>
                  <a:tcPr marL="68575" marR="68575" marT="0" marB="0">
                    <a:solidFill>
                      <a:srgbClr val="7030A0"/>
                    </a:solidFill>
                  </a:tcPr>
                </a:tc>
                <a:tc>
                  <a:txBody>
                    <a:bodyPr/>
                    <a:lstStyle/>
                    <a:p>
                      <a:pPr marL="0" marR="0" lvl="0" indent="0" algn="l" rtl="0">
                        <a:spcBef>
                          <a:spcPts val="0"/>
                        </a:spcBef>
                        <a:spcAft>
                          <a:spcPts val="0"/>
                        </a:spcAft>
                        <a:buNone/>
                      </a:pPr>
                      <a:r>
                        <a:rPr lang="en-GB" sz="1800"/>
                        <a:t>Collaborate session 1 (Prospective project student pre-proposal stage)</a:t>
                      </a:r>
                      <a:endParaRPr sz="1800">
                        <a:latin typeface="Times New Roman"/>
                        <a:ea typeface="Times New Roman"/>
                        <a:cs typeface="Times New Roman"/>
                        <a:sym typeface="Times New Roman"/>
                      </a:endParaRPr>
                    </a:p>
                  </a:txBody>
                  <a:tcPr marL="68575" marR="68575" marT="0" marB="0">
                    <a:gradFill>
                      <a:gsLst>
                        <a:gs pos="0">
                          <a:srgbClr val="AF94D2"/>
                        </a:gs>
                        <a:gs pos="50000">
                          <a:srgbClr val="CCBEE1"/>
                        </a:gs>
                        <a:gs pos="100000">
                          <a:srgbClr val="E6E0EF"/>
                        </a:gs>
                      </a:gsLst>
                      <a:lin ang="2700000" scaled="0"/>
                    </a:gradFill>
                  </a:tcPr>
                </a:tc>
                <a:extLst>
                  <a:ext uri="{0D108BD9-81ED-4DB2-BD59-A6C34878D82A}">
                    <a16:rowId xmlns:a16="http://schemas.microsoft.com/office/drawing/2014/main" val="10001"/>
                  </a:ext>
                </a:extLst>
              </a:tr>
              <a:tr h="427375">
                <a:tc>
                  <a:txBody>
                    <a:bodyPr/>
                    <a:lstStyle/>
                    <a:p>
                      <a:pPr marL="0" marR="0" lvl="0" indent="0" algn="l" rtl="0">
                        <a:spcBef>
                          <a:spcPts val="0"/>
                        </a:spcBef>
                        <a:spcAft>
                          <a:spcPts val="0"/>
                        </a:spcAft>
                        <a:buNone/>
                      </a:pPr>
                      <a:r>
                        <a:rPr lang="en-GB" sz="1800"/>
                        <a:t>Early/mid October 2019</a:t>
                      </a:r>
                      <a:endParaRPr sz="1800">
                        <a:latin typeface="Times New Roman"/>
                        <a:ea typeface="Times New Roman"/>
                        <a:cs typeface="Times New Roman"/>
                        <a:sym typeface="Times New Roman"/>
                      </a:endParaRPr>
                    </a:p>
                  </a:txBody>
                  <a:tcPr marL="68575" marR="68575" marT="0" marB="0">
                    <a:solidFill>
                      <a:srgbClr val="7030A0"/>
                    </a:solidFill>
                  </a:tcPr>
                </a:tc>
                <a:tc>
                  <a:txBody>
                    <a:bodyPr/>
                    <a:lstStyle/>
                    <a:p>
                      <a:pPr marL="0" marR="0" lvl="0" indent="0" algn="l" rtl="0">
                        <a:spcBef>
                          <a:spcPts val="0"/>
                        </a:spcBef>
                        <a:spcAft>
                          <a:spcPts val="0"/>
                        </a:spcAft>
                        <a:buNone/>
                      </a:pPr>
                      <a:r>
                        <a:rPr lang="en-GB" sz="1800"/>
                        <a:t>Collaborate session 2 (Newly registered student Proposal stage)</a:t>
                      </a:r>
                      <a:endParaRPr sz="1800">
                        <a:latin typeface="Times New Roman"/>
                        <a:ea typeface="Times New Roman"/>
                        <a:cs typeface="Times New Roman"/>
                        <a:sym typeface="Times New Roman"/>
                      </a:endParaRPr>
                    </a:p>
                  </a:txBody>
                  <a:tcPr marL="68575" marR="68575" marT="0" marB="0">
                    <a:gradFill>
                      <a:gsLst>
                        <a:gs pos="0">
                          <a:srgbClr val="AF94D2"/>
                        </a:gs>
                        <a:gs pos="50000">
                          <a:srgbClr val="CCBEE1"/>
                        </a:gs>
                        <a:gs pos="100000">
                          <a:srgbClr val="E6E0EF"/>
                        </a:gs>
                      </a:gsLst>
                      <a:lin ang="2700000" scaled="0"/>
                    </a:gradFill>
                  </a:tcPr>
                </a:tc>
                <a:extLst>
                  <a:ext uri="{0D108BD9-81ED-4DB2-BD59-A6C34878D82A}">
                    <a16:rowId xmlns:a16="http://schemas.microsoft.com/office/drawing/2014/main" val="10002"/>
                  </a:ext>
                </a:extLst>
              </a:tr>
              <a:tr h="427375">
                <a:tc>
                  <a:txBody>
                    <a:bodyPr/>
                    <a:lstStyle/>
                    <a:p>
                      <a:pPr marL="0" marR="0" lvl="0" indent="0" algn="l" rtl="0">
                        <a:spcBef>
                          <a:spcPts val="0"/>
                        </a:spcBef>
                        <a:spcAft>
                          <a:spcPts val="0"/>
                        </a:spcAft>
                        <a:buNone/>
                      </a:pPr>
                      <a:r>
                        <a:rPr lang="en-GB" sz="1800"/>
                        <a:t>Early/mid January 2020</a:t>
                      </a:r>
                      <a:endParaRPr sz="1800">
                        <a:latin typeface="Times New Roman"/>
                        <a:ea typeface="Times New Roman"/>
                        <a:cs typeface="Times New Roman"/>
                        <a:sym typeface="Times New Roman"/>
                      </a:endParaRPr>
                    </a:p>
                  </a:txBody>
                  <a:tcPr marL="68575" marR="68575" marT="0" marB="0">
                    <a:solidFill>
                      <a:srgbClr val="7030A0"/>
                    </a:solidFill>
                  </a:tcPr>
                </a:tc>
                <a:tc>
                  <a:txBody>
                    <a:bodyPr/>
                    <a:lstStyle/>
                    <a:p>
                      <a:pPr marL="0" marR="0" lvl="0" indent="0" algn="l" rtl="0">
                        <a:spcBef>
                          <a:spcPts val="0"/>
                        </a:spcBef>
                        <a:spcAft>
                          <a:spcPts val="0"/>
                        </a:spcAft>
                        <a:buNone/>
                      </a:pPr>
                      <a:r>
                        <a:rPr lang="en-GB" sz="1800"/>
                        <a:t>Collaborate session 3 (Student Ethics application stage) </a:t>
                      </a:r>
                      <a:endParaRPr sz="1800">
                        <a:latin typeface="Times New Roman"/>
                        <a:ea typeface="Times New Roman"/>
                        <a:cs typeface="Times New Roman"/>
                        <a:sym typeface="Times New Roman"/>
                      </a:endParaRPr>
                    </a:p>
                  </a:txBody>
                  <a:tcPr marL="68575" marR="68575" marT="0" marB="0">
                    <a:gradFill>
                      <a:gsLst>
                        <a:gs pos="0">
                          <a:srgbClr val="AF94D2"/>
                        </a:gs>
                        <a:gs pos="50000">
                          <a:srgbClr val="CCBEE1"/>
                        </a:gs>
                        <a:gs pos="100000">
                          <a:srgbClr val="E6E0EF"/>
                        </a:gs>
                      </a:gsLst>
                      <a:lin ang="2700000" scaled="0"/>
                    </a:gradFill>
                  </a:tcPr>
                </a:tc>
                <a:extLst>
                  <a:ext uri="{0D108BD9-81ED-4DB2-BD59-A6C34878D82A}">
                    <a16:rowId xmlns:a16="http://schemas.microsoft.com/office/drawing/2014/main" val="10003"/>
                  </a:ext>
                </a:extLst>
              </a:tr>
              <a:tr h="427375">
                <a:tc>
                  <a:txBody>
                    <a:bodyPr/>
                    <a:lstStyle/>
                    <a:p>
                      <a:pPr marL="0" marR="0" lvl="0" indent="0" algn="l" rtl="0">
                        <a:spcBef>
                          <a:spcPts val="0"/>
                        </a:spcBef>
                        <a:spcAft>
                          <a:spcPts val="0"/>
                        </a:spcAft>
                        <a:buNone/>
                      </a:pPr>
                      <a:r>
                        <a:rPr lang="en-GB" sz="1800"/>
                        <a:t>Feb/March 2020</a:t>
                      </a:r>
                      <a:endParaRPr sz="1800">
                        <a:latin typeface="Corbel"/>
                        <a:ea typeface="Corbel"/>
                        <a:cs typeface="Corbel"/>
                        <a:sym typeface="Corbel"/>
                      </a:endParaRPr>
                    </a:p>
                  </a:txBody>
                  <a:tcPr marL="68575" marR="68575" marT="0" marB="0">
                    <a:solidFill>
                      <a:srgbClr val="7030A0"/>
                    </a:solidFill>
                  </a:tcPr>
                </a:tc>
                <a:tc>
                  <a:txBody>
                    <a:bodyPr/>
                    <a:lstStyle/>
                    <a:p>
                      <a:pPr marL="0" marR="0" lvl="0" indent="0" algn="l" rtl="0">
                        <a:spcBef>
                          <a:spcPts val="0"/>
                        </a:spcBef>
                        <a:spcAft>
                          <a:spcPts val="0"/>
                        </a:spcAft>
                        <a:buNone/>
                      </a:pPr>
                      <a:r>
                        <a:rPr lang="en-GB" sz="1800"/>
                        <a:t>Collaborate session 4 (Student Library information skills training)</a:t>
                      </a:r>
                      <a:endParaRPr sz="1800">
                        <a:latin typeface="Corbel"/>
                        <a:ea typeface="Corbel"/>
                        <a:cs typeface="Corbel"/>
                        <a:sym typeface="Corbel"/>
                      </a:endParaRPr>
                    </a:p>
                  </a:txBody>
                  <a:tcPr marL="68575" marR="68575" marT="0" marB="0">
                    <a:gradFill>
                      <a:gsLst>
                        <a:gs pos="0">
                          <a:srgbClr val="AF94D2"/>
                        </a:gs>
                        <a:gs pos="50000">
                          <a:srgbClr val="CCBEE1"/>
                        </a:gs>
                        <a:gs pos="100000">
                          <a:srgbClr val="E6E0EF"/>
                        </a:gs>
                      </a:gsLst>
                      <a:lin ang="2700000" scaled="0"/>
                    </a:gradFill>
                  </a:tcPr>
                </a:tc>
                <a:extLst>
                  <a:ext uri="{0D108BD9-81ED-4DB2-BD59-A6C34878D82A}">
                    <a16:rowId xmlns:a16="http://schemas.microsoft.com/office/drawing/2014/main" val="10004"/>
                  </a:ext>
                </a:extLst>
              </a:tr>
              <a:tr h="427375">
                <a:tc>
                  <a:txBody>
                    <a:bodyPr/>
                    <a:lstStyle/>
                    <a:p>
                      <a:pPr marL="0" marR="0" lvl="0" indent="0" algn="l" rtl="0">
                        <a:spcBef>
                          <a:spcPts val="0"/>
                        </a:spcBef>
                        <a:spcAft>
                          <a:spcPts val="0"/>
                        </a:spcAft>
                        <a:buNone/>
                      </a:pPr>
                      <a:r>
                        <a:rPr lang="en-GB" sz="1800"/>
                        <a:t>Early April 2020</a:t>
                      </a:r>
                      <a:endParaRPr sz="1800">
                        <a:latin typeface="Times New Roman"/>
                        <a:ea typeface="Times New Roman"/>
                        <a:cs typeface="Times New Roman"/>
                        <a:sym typeface="Times New Roman"/>
                      </a:endParaRPr>
                    </a:p>
                  </a:txBody>
                  <a:tcPr marL="68575" marR="68575" marT="0" marB="0">
                    <a:solidFill>
                      <a:srgbClr val="7030A0"/>
                    </a:solidFill>
                  </a:tcPr>
                </a:tc>
                <a:tc>
                  <a:txBody>
                    <a:bodyPr/>
                    <a:lstStyle/>
                    <a:p>
                      <a:pPr marL="0" marR="0" lvl="0" indent="0" algn="l" rtl="0">
                        <a:spcBef>
                          <a:spcPts val="0"/>
                        </a:spcBef>
                        <a:spcAft>
                          <a:spcPts val="0"/>
                        </a:spcAft>
                        <a:buNone/>
                      </a:pPr>
                      <a:r>
                        <a:rPr lang="en-GB" sz="1800"/>
                        <a:t>Collaborate session 5 (Student Methods development stage)</a:t>
                      </a:r>
                      <a:endParaRPr sz="1800">
                        <a:latin typeface="Times New Roman"/>
                        <a:ea typeface="Times New Roman"/>
                        <a:cs typeface="Times New Roman"/>
                        <a:sym typeface="Times New Roman"/>
                      </a:endParaRPr>
                    </a:p>
                  </a:txBody>
                  <a:tcPr marL="68575" marR="68575" marT="0" marB="0">
                    <a:gradFill>
                      <a:gsLst>
                        <a:gs pos="0">
                          <a:srgbClr val="AF94D2"/>
                        </a:gs>
                        <a:gs pos="50000">
                          <a:srgbClr val="CCBEE1"/>
                        </a:gs>
                        <a:gs pos="100000">
                          <a:srgbClr val="E6E0EF"/>
                        </a:gs>
                      </a:gsLst>
                      <a:lin ang="2700000" scaled="0"/>
                    </a:gradFill>
                  </a:tcPr>
                </a:tc>
                <a:extLst>
                  <a:ext uri="{0D108BD9-81ED-4DB2-BD59-A6C34878D82A}">
                    <a16:rowId xmlns:a16="http://schemas.microsoft.com/office/drawing/2014/main" val="10005"/>
                  </a:ext>
                </a:extLst>
              </a:tr>
              <a:tr h="427375">
                <a:tc>
                  <a:txBody>
                    <a:bodyPr/>
                    <a:lstStyle/>
                    <a:p>
                      <a:pPr marL="0" marR="0" lvl="0" indent="0" algn="l" rtl="0">
                        <a:spcBef>
                          <a:spcPts val="0"/>
                        </a:spcBef>
                        <a:spcAft>
                          <a:spcPts val="0"/>
                        </a:spcAft>
                        <a:buNone/>
                      </a:pPr>
                      <a:r>
                        <a:rPr lang="en-GB" sz="1800"/>
                        <a:t>Mid/late July 2020</a:t>
                      </a:r>
                      <a:endParaRPr sz="1800">
                        <a:latin typeface="Times New Roman"/>
                        <a:ea typeface="Times New Roman"/>
                        <a:cs typeface="Times New Roman"/>
                        <a:sym typeface="Times New Roman"/>
                      </a:endParaRPr>
                    </a:p>
                  </a:txBody>
                  <a:tcPr marL="68575" marR="68575" marT="0" marB="0">
                    <a:solidFill>
                      <a:srgbClr val="7030A0"/>
                    </a:solidFill>
                  </a:tcPr>
                </a:tc>
                <a:tc>
                  <a:txBody>
                    <a:bodyPr/>
                    <a:lstStyle/>
                    <a:p>
                      <a:pPr marL="0" marR="0" lvl="0" indent="0" algn="l" rtl="0">
                        <a:spcBef>
                          <a:spcPts val="0"/>
                        </a:spcBef>
                        <a:spcAft>
                          <a:spcPts val="0"/>
                        </a:spcAft>
                        <a:buNone/>
                      </a:pPr>
                      <a:r>
                        <a:rPr lang="en-GB" sz="1800"/>
                        <a:t>Collaborate session 6 (Student Draft Report stage – preliminary results)</a:t>
                      </a:r>
                      <a:endParaRPr sz="1800">
                        <a:latin typeface="Times New Roman"/>
                        <a:ea typeface="Times New Roman"/>
                        <a:cs typeface="Times New Roman"/>
                        <a:sym typeface="Times New Roman"/>
                      </a:endParaRPr>
                    </a:p>
                  </a:txBody>
                  <a:tcPr marL="68575" marR="68575" marT="0" marB="0">
                    <a:gradFill>
                      <a:gsLst>
                        <a:gs pos="0">
                          <a:srgbClr val="AF94D2"/>
                        </a:gs>
                        <a:gs pos="50000">
                          <a:srgbClr val="CCBEE1"/>
                        </a:gs>
                        <a:gs pos="100000">
                          <a:srgbClr val="E6E0EF"/>
                        </a:gs>
                      </a:gsLst>
                      <a:lin ang="2700000" scaled="0"/>
                    </a:gradFill>
                  </a:tcPr>
                </a:tc>
                <a:extLst>
                  <a:ext uri="{0D108BD9-81ED-4DB2-BD59-A6C34878D82A}">
                    <a16:rowId xmlns:a16="http://schemas.microsoft.com/office/drawing/2014/main" val="10006"/>
                  </a:ext>
                </a:extLst>
              </a:tr>
              <a:tr h="854750">
                <a:tc>
                  <a:txBody>
                    <a:bodyPr/>
                    <a:lstStyle/>
                    <a:p>
                      <a:pPr marL="0" marR="0" lvl="0" indent="0" algn="l" rtl="0">
                        <a:spcBef>
                          <a:spcPts val="0"/>
                        </a:spcBef>
                        <a:spcAft>
                          <a:spcPts val="0"/>
                        </a:spcAft>
                        <a:buNone/>
                      </a:pPr>
                      <a:r>
                        <a:rPr lang="en-GB" sz="1800"/>
                        <a:t>Early/mid September 2020</a:t>
                      </a:r>
                      <a:endParaRPr sz="1800">
                        <a:latin typeface="Times New Roman"/>
                        <a:ea typeface="Times New Roman"/>
                        <a:cs typeface="Times New Roman"/>
                        <a:sym typeface="Times New Roman"/>
                      </a:endParaRPr>
                    </a:p>
                  </a:txBody>
                  <a:tcPr marL="68575" marR="68575" marT="0" marB="0">
                    <a:solidFill>
                      <a:srgbClr val="7030A0"/>
                    </a:solidFill>
                  </a:tcPr>
                </a:tc>
                <a:tc>
                  <a:txBody>
                    <a:bodyPr/>
                    <a:lstStyle/>
                    <a:p>
                      <a:pPr marL="0" marR="0" lvl="0" indent="0" algn="l" rtl="0">
                        <a:spcBef>
                          <a:spcPts val="0"/>
                        </a:spcBef>
                        <a:spcAft>
                          <a:spcPts val="0"/>
                        </a:spcAft>
                        <a:buNone/>
                      </a:pPr>
                      <a:r>
                        <a:rPr lang="en-GB" sz="1800"/>
                        <a:t>Collaborate session 7 (Student Draft Report stage – write-up)</a:t>
                      </a:r>
                      <a:endParaRPr sz="1800">
                        <a:latin typeface="Times New Roman"/>
                        <a:ea typeface="Times New Roman"/>
                        <a:cs typeface="Times New Roman"/>
                        <a:sym typeface="Times New Roman"/>
                      </a:endParaRPr>
                    </a:p>
                  </a:txBody>
                  <a:tcPr marL="68575" marR="68575" marT="0" marB="0">
                    <a:gradFill>
                      <a:gsLst>
                        <a:gs pos="0">
                          <a:srgbClr val="AF94D2"/>
                        </a:gs>
                        <a:gs pos="50000">
                          <a:srgbClr val="CCBEE1"/>
                        </a:gs>
                        <a:gs pos="100000">
                          <a:srgbClr val="E6E0EF"/>
                        </a:gs>
                      </a:gsLst>
                      <a:lin ang="2700000" scaled="0"/>
                    </a:gradFill>
                  </a:tcPr>
                </a:tc>
                <a:extLst>
                  <a:ext uri="{0D108BD9-81ED-4DB2-BD59-A6C34878D82A}">
                    <a16:rowId xmlns:a16="http://schemas.microsoft.com/office/drawing/2014/main" val="10007"/>
                  </a:ext>
                </a:extLst>
              </a:tr>
            </a:tbl>
          </a:graphicData>
        </a:graphic>
      </p:graphicFrame>
      <p:sp>
        <p:nvSpPr>
          <p:cNvPr id="331" name="Google Shape;331;p42"/>
          <p:cNvSpPr txBox="1">
            <a:spLocks noGrp="1"/>
          </p:cNvSpPr>
          <p:nvPr>
            <p:ph type="title"/>
          </p:nvPr>
        </p:nvSpPr>
        <p:spPr>
          <a:xfrm>
            <a:off x="383312" y="129841"/>
            <a:ext cx="7024254"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Draft schedule of Collaborate Ultra sessions</a:t>
            </a:r>
            <a:endParaRPr/>
          </a:p>
        </p:txBody>
      </p:sp>
      <p:sp>
        <p:nvSpPr>
          <p:cNvPr id="332" name="Google Shape;332;p42"/>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690465" y="186610"/>
            <a:ext cx="7399175" cy="7810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Learning objectives</a:t>
            </a:r>
            <a:endParaRPr/>
          </a:p>
        </p:txBody>
      </p:sp>
      <p:sp>
        <p:nvSpPr>
          <p:cNvPr id="70" name="Google Shape;70;p12"/>
          <p:cNvSpPr txBox="1">
            <a:spLocks noGrp="1"/>
          </p:cNvSpPr>
          <p:nvPr>
            <p:ph type="body" idx="1"/>
          </p:nvPr>
        </p:nvSpPr>
        <p:spPr>
          <a:xfrm>
            <a:off x="361950" y="1601623"/>
            <a:ext cx="8420100" cy="4806950"/>
          </a:xfrm>
          <a:prstGeom prst="rect">
            <a:avLst/>
          </a:prstGeom>
          <a:noFill/>
          <a:ln>
            <a:noFill/>
          </a:ln>
        </p:spPr>
        <p:txBody>
          <a:bodyPr spcFirstLastPara="1" wrap="square" lIns="91425" tIns="45700" rIns="91425" bIns="45700" anchor="t" anchorCtr="0">
            <a:noAutofit/>
          </a:bodyPr>
          <a:lstStyle/>
          <a:p>
            <a:pPr marL="257243" marR="0" lvl="0" indent="-257243" algn="l" rtl="0">
              <a:spcBef>
                <a:spcPts val="0"/>
              </a:spcBef>
              <a:spcAft>
                <a:spcPts val="0"/>
              </a:spcAft>
              <a:buClr>
                <a:schemeClr val="dk1"/>
              </a:buClr>
              <a:buSzPts val="2401"/>
              <a:buFont typeface="Arial"/>
              <a:buChar char="•"/>
            </a:pPr>
            <a:r>
              <a:rPr lang="en-GB" sz="2401">
                <a:solidFill>
                  <a:schemeClr val="dk1"/>
                </a:solidFill>
                <a:latin typeface="Corbel"/>
                <a:ea typeface="Corbel"/>
                <a:cs typeface="Corbel"/>
                <a:sym typeface="Corbel"/>
              </a:rPr>
              <a:t>Understand the roles of mentor and mentee and hear each other’s perspectives</a:t>
            </a:r>
            <a:endParaRPr/>
          </a:p>
          <a:p>
            <a:pPr marL="0" marR="0" lvl="0" indent="0" algn="l" rtl="0">
              <a:spcBef>
                <a:spcPts val="480"/>
              </a:spcBef>
              <a:spcAft>
                <a:spcPts val="0"/>
              </a:spcAft>
              <a:buClr>
                <a:schemeClr val="dk1"/>
              </a:buClr>
              <a:buSzPts val="2401"/>
              <a:buFont typeface="Arial"/>
              <a:buNone/>
            </a:pPr>
            <a:endParaRPr sz="2401">
              <a:solidFill>
                <a:schemeClr val="dk1"/>
              </a:solidFill>
              <a:latin typeface="Corbel"/>
              <a:ea typeface="Corbel"/>
              <a:cs typeface="Corbel"/>
              <a:sym typeface="Corbel"/>
            </a:endParaRPr>
          </a:p>
          <a:p>
            <a:pPr marL="257243" marR="0" lvl="0" indent="-257243" algn="l" rtl="0">
              <a:spcBef>
                <a:spcPts val="480"/>
              </a:spcBef>
              <a:spcAft>
                <a:spcPts val="0"/>
              </a:spcAft>
              <a:buClr>
                <a:schemeClr val="dk1"/>
              </a:buClr>
              <a:buSzPts val="2401"/>
              <a:buFont typeface="Arial"/>
              <a:buChar char="•"/>
            </a:pPr>
            <a:r>
              <a:rPr lang="en-GB" sz="2401">
                <a:solidFill>
                  <a:schemeClr val="dk1"/>
                </a:solidFill>
                <a:latin typeface="Corbel"/>
                <a:ea typeface="Corbel"/>
                <a:cs typeface="Corbel"/>
                <a:sym typeface="Corbel"/>
              </a:rPr>
              <a:t>Be prepared to make a video sharing experience on the Project Module</a:t>
            </a:r>
            <a:endParaRPr/>
          </a:p>
          <a:p>
            <a:pPr marL="257243" marR="0" lvl="0" indent="-104780" algn="l" rtl="0">
              <a:spcBef>
                <a:spcPts val="480"/>
              </a:spcBef>
              <a:spcAft>
                <a:spcPts val="0"/>
              </a:spcAft>
              <a:buClr>
                <a:schemeClr val="dk1"/>
              </a:buClr>
              <a:buSzPts val="2401"/>
              <a:buFont typeface="Arial"/>
              <a:buNone/>
            </a:pPr>
            <a:endParaRPr sz="2401">
              <a:solidFill>
                <a:schemeClr val="dk1"/>
              </a:solidFill>
              <a:latin typeface="Corbel"/>
              <a:ea typeface="Corbel"/>
              <a:cs typeface="Corbel"/>
              <a:sym typeface="Corbel"/>
            </a:endParaRPr>
          </a:p>
          <a:p>
            <a:pPr marL="257243" marR="0" lvl="0" indent="-257243" algn="l" rtl="0">
              <a:spcBef>
                <a:spcPts val="480"/>
              </a:spcBef>
              <a:spcAft>
                <a:spcPts val="0"/>
              </a:spcAft>
              <a:buClr>
                <a:schemeClr val="dk1"/>
              </a:buClr>
              <a:buSzPts val="2401"/>
              <a:buFont typeface="Arial"/>
              <a:buChar char="•"/>
            </a:pPr>
            <a:r>
              <a:rPr lang="en-GB" sz="2401">
                <a:solidFill>
                  <a:schemeClr val="dk1"/>
                </a:solidFill>
                <a:latin typeface="Corbel"/>
                <a:ea typeface="Corbel"/>
                <a:cs typeface="Corbel"/>
                <a:sym typeface="Corbel"/>
              </a:rPr>
              <a:t>Know how to establish and manage expectations and relationships </a:t>
            </a:r>
            <a:endParaRPr/>
          </a:p>
          <a:p>
            <a:pPr marL="257243" marR="0" lvl="0" indent="-104780" algn="l" rtl="0">
              <a:spcBef>
                <a:spcPts val="480"/>
              </a:spcBef>
              <a:spcAft>
                <a:spcPts val="0"/>
              </a:spcAft>
              <a:buClr>
                <a:schemeClr val="dk1"/>
              </a:buClr>
              <a:buSzPts val="2401"/>
              <a:buFont typeface="Arial"/>
              <a:buNone/>
            </a:pPr>
            <a:endParaRPr sz="2401">
              <a:solidFill>
                <a:schemeClr val="dk1"/>
              </a:solidFill>
              <a:latin typeface="Corbel"/>
              <a:ea typeface="Corbel"/>
              <a:cs typeface="Corbel"/>
              <a:sym typeface="Corbel"/>
            </a:endParaRPr>
          </a:p>
          <a:p>
            <a:pPr marL="257243" marR="0" lvl="0" indent="-257243" algn="l" rtl="0">
              <a:spcBef>
                <a:spcPts val="480"/>
              </a:spcBef>
              <a:spcAft>
                <a:spcPts val="0"/>
              </a:spcAft>
              <a:buClr>
                <a:schemeClr val="dk1"/>
              </a:buClr>
              <a:buSzPts val="2401"/>
              <a:buFont typeface="Arial"/>
              <a:buChar char="•"/>
            </a:pPr>
            <a:r>
              <a:rPr lang="en-GB" sz="2401">
                <a:solidFill>
                  <a:schemeClr val="dk1"/>
                </a:solidFill>
                <a:latin typeface="Corbel"/>
                <a:ea typeface="Corbel"/>
                <a:cs typeface="Corbel"/>
                <a:sym typeface="Corbel"/>
              </a:rPr>
              <a:t>Explore the skills and models of effective mentoring conversations</a:t>
            </a:r>
            <a:endParaRPr/>
          </a:p>
          <a:p>
            <a:pPr marL="257243" marR="0" lvl="0" indent="-104780" algn="l" rtl="0">
              <a:spcBef>
                <a:spcPts val="480"/>
              </a:spcBef>
              <a:spcAft>
                <a:spcPts val="0"/>
              </a:spcAft>
              <a:buClr>
                <a:schemeClr val="dk1"/>
              </a:buClr>
              <a:buSzPts val="2401"/>
              <a:buFont typeface="Arial"/>
              <a:buNone/>
            </a:pPr>
            <a:endParaRPr sz="2401">
              <a:solidFill>
                <a:schemeClr val="dk1"/>
              </a:solidFill>
              <a:latin typeface="Corbel"/>
              <a:ea typeface="Corbel"/>
              <a:cs typeface="Corbel"/>
              <a:sym typeface="Corbel"/>
            </a:endParaRPr>
          </a:p>
        </p:txBody>
      </p:sp>
      <p:sp>
        <p:nvSpPr>
          <p:cNvPr id="71" name="Google Shape;71;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aphicFrame>
        <p:nvGraphicFramePr>
          <p:cNvPr id="337" name="Google Shape;337;p43"/>
          <p:cNvGraphicFramePr/>
          <p:nvPr/>
        </p:nvGraphicFramePr>
        <p:xfrm>
          <a:off x="457200" y="1828075"/>
          <a:ext cx="8169550" cy="4768800"/>
        </p:xfrm>
        <a:graphic>
          <a:graphicData uri="http://schemas.openxmlformats.org/drawingml/2006/table">
            <a:tbl>
              <a:tblPr firstRow="1" bandRow="1">
                <a:noFill/>
                <a:tableStyleId>{46CD082E-614B-4AEC-9120-1DB22FDEF8C6}</a:tableStyleId>
              </a:tblPr>
              <a:tblGrid>
                <a:gridCol w="1824175">
                  <a:extLst>
                    <a:ext uri="{9D8B030D-6E8A-4147-A177-3AD203B41FA5}">
                      <a16:colId xmlns:a16="http://schemas.microsoft.com/office/drawing/2014/main" val="20000"/>
                    </a:ext>
                  </a:extLst>
                </a:gridCol>
                <a:gridCol w="4941450">
                  <a:extLst>
                    <a:ext uri="{9D8B030D-6E8A-4147-A177-3AD203B41FA5}">
                      <a16:colId xmlns:a16="http://schemas.microsoft.com/office/drawing/2014/main" val="20001"/>
                    </a:ext>
                  </a:extLst>
                </a:gridCol>
                <a:gridCol w="1403925">
                  <a:extLst>
                    <a:ext uri="{9D8B030D-6E8A-4147-A177-3AD203B41FA5}">
                      <a16:colId xmlns:a16="http://schemas.microsoft.com/office/drawing/2014/main" val="20002"/>
                    </a:ext>
                  </a:extLst>
                </a:gridCol>
              </a:tblGrid>
              <a:tr h="503625">
                <a:tc>
                  <a:txBody>
                    <a:bodyPr/>
                    <a:lstStyle/>
                    <a:p>
                      <a:pPr marL="0" marR="0" lvl="0" indent="0" algn="l" rtl="0">
                        <a:spcBef>
                          <a:spcPts val="0"/>
                        </a:spcBef>
                        <a:spcAft>
                          <a:spcPts val="0"/>
                        </a:spcAft>
                        <a:buNone/>
                      </a:pPr>
                      <a:r>
                        <a:rPr lang="en-GB" sz="1600"/>
                        <a:t>Time</a:t>
                      </a:r>
                      <a:endParaRPr/>
                    </a:p>
                  </a:txBody>
                  <a:tcPr marL="91450" marR="91450" marT="45725" marB="45725">
                    <a:solidFill>
                      <a:srgbClr val="7030A0"/>
                    </a:solidFill>
                  </a:tcPr>
                </a:tc>
                <a:tc>
                  <a:txBody>
                    <a:bodyPr/>
                    <a:lstStyle/>
                    <a:p>
                      <a:pPr marL="0" marR="0" lvl="0" indent="0" algn="l" rtl="0">
                        <a:spcBef>
                          <a:spcPts val="0"/>
                        </a:spcBef>
                        <a:spcAft>
                          <a:spcPts val="0"/>
                        </a:spcAft>
                        <a:buNone/>
                      </a:pPr>
                      <a:r>
                        <a:rPr lang="en-GB" sz="1600"/>
                        <a:t>Activity</a:t>
                      </a:r>
                      <a:endParaRPr/>
                    </a:p>
                  </a:txBody>
                  <a:tcPr marL="91450" marR="91450" marT="45725" marB="45725">
                    <a:solidFill>
                      <a:srgbClr val="7030A0"/>
                    </a:solidFill>
                  </a:tcPr>
                </a:tc>
                <a:tc>
                  <a:txBody>
                    <a:bodyPr/>
                    <a:lstStyle/>
                    <a:p>
                      <a:pPr marL="0" marR="0" lvl="0" indent="0" algn="l" rtl="0">
                        <a:spcBef>
                          <a:spcPts val="0"/>
                        </a:spcBef>
                        <a:spcAft>
                          <a:spcPts val="0"/>
                        </a:spcAft>
                        <a:buNone/>
                      </a:pPr>
                      <a:r>
                        <a:rPr lang="en-GB" sz="1600"/>
                        <a:t>Lead</a:t>
                      </a:r>
                      <a:endParaRPr/>
                    </a:p>
                  </a:txBody>
                  <a:tcPr marL="91450" marR="91450" marT="45725" marB="45725">
                    <a:solidFill>
                      <a:srgbClr val="7030A0"/>
                    </a:solidFill>
                  </a:tcPr>
                </a:tc>
                <a:extLst>
                  <a:ext uri="{0D108BD9-81ED-4DB2-BD59-A6C34878D82A}">
                    <a16:rowId xmlns:a16="http://schemas.microsoft.com/office/drawing/2014/main" val="10000"/>
                  </a:ext>
                </a:extLst>
              </a:tr>
              <a:tr h="503625">
                <a:tc>
                  <a:txBody>
                    <a:bodyPr/>
                    <a:lstStyle/>
                    <a:p>
                      <a:pPr marL="0" marR="0" lvl="0" indent="0" algn="l" rtl="0">
                        <a:spcBef>
                          <a:spcPts val="0"/>
                        </a:spcBef>
                        <a:spcAft>
                          <a:spcPts val="0"/>
                        </a:spcAft>
                        <a:buNone/>
                      </a:pPr>
                      <a:r>
                        <a:rPr lang="en-GB" sz="1600"/>
                        <a:t>10 mins</a:t>
                      </a:r>
                      <a:endParaRPr/>
                    </a:p>
                  </a:txBody>
                  <a:tcPr marL="91450" marR="91450" marT="45725" marB="45725">
                    <a:gradFill>
                      <a:gsLst>
                        <a:gs pos="0">
                          <a:srgbClr val="AF94D2"/>
                        </a:gs>
                        <a:gs pos="50000">
                          <a:srgbClr val="CCBEE1"/>
                        </a:gs>
                        <a:gs pos="100000">
                          <a:srgbClr val="E6E0EF"/>
                        </a:gs>
                      </a:gsLst>
                      <a:lin ang="2700000" scaled="0"/>
                    </a:gradFill>
                  </a:tcPr>
                </a:tc>
                <a:tc>
                  <a:txBody>
                    <a:bodyPr/>
                    <a:lstStyle/>
                    <a:p>
                      <a:pPr marL="0" marR="0" lvl="0" indent="0" algn="l" rtl="0">
                        <a:spcBef>
                          <a:spcPts val="0"/>
                        </a:spcBef>
                        <a:spcAft>
                          <a:spcPts val="0"/>
                        </a:spcAft>
                        <a:buNone/>
                      </a:pPr>
                      <a:r>
                        <a:rPr lang="en-GB" sz="1600"/>
                        <a:t>Welcome and introduction to Project Module and mentorship scheme</a:t>
                      </a:r>
                      <a:endParaRPr/>
                    </a:p>
                  </a:txBody>
                  <a:tcPr marL="91450" marR="91450" marT="45725" marB="45725">
                    <a:gradFill>
                      <a:gsLst>
                        <a:gs pos="0">
                          <a:srgbClr val="AF94D2"/>
                        </a:gs>
                        <a:gs pos="50000">
                          <a:srgbClr val="CCBEE1"/>
                        </a:gs>
                        <a:gs pos="100000">
                          <a:srgbClr val="E6E0EF"/>
                        </a:gs>
                      </a:gsLst>
                      <a:lin ang="2700000" scaled="0"/>
                    </a:gradFill>
                  </a:tcPr>
                </a:tc>
                <a:tc>
                  <a:txBody>
                    <a:bodyPr/>
                    <a:lstStyle/>
                    <a:p>
                      <a:pPr marL="0" marR="0" lvl="0" indent="0" algn="l" rtl="0">
                        <a:spcBef>
                          <a:spcPts val="0"/>
                        </a:spcBef>
                        <a:spcAft>
                          <a:spcPts val="0"/>
                        </a:spcAft>
                        <a:buNone/>
                      </a:pPr>
                      <a:r>
                        <a:rPr lang="en-GB" sz="1600"/>
                        <a:t>PMOs</a:t>
                      </a:r>
                      <a:endParaRPr/>
                    </a:p>
                  </a:txBody>
                  <a:tcPr marL="91450" marR="91450" marT="45725" marB="45725">
                    <a:gradFill>
                      <a:gsLst>
                        <a:gs pos="0">
                          <a:srgbClr val="AF94D2"/>
                        </a:gs>
                        <a:gs pos="50000">
                          <a:srgbClr val="CCBEE1"/>
                        </a:gs>
                        <a:gs pos="100000">
                          <a:srgbClr val="E6E0EF"/>
                        </a:gs>
                      </a:gsLst>
                      <a:lin ang="2700000" scaled="0"/>
                    </a:gradFill>
                  </a:tcPr>
                </a:tc>
                <a:extLst>
                  <a:ext uri="{0D108BD9-81ED-4DB2-BD59-A6C34878D82A}">
                    <a16:rowId xmlns:a16="http://schemas.microsoft.com/office/drawing/2014/main" val="10001"/>
                  </a:ext>
                </a:extLst>
              </a:tr>
              <a:tr h="503625">
                <a:tc>
                  <a:txBody>
                    <a:bodyPr/>
                    <a:lstStyle/>
                    <a:p>
                      <a:pPr marL="0" marR="0" lvl="0" indent="0" algn="l" rtl="0">
                        <a:spcBef>
                          <a:spcPts val="0"/>
                        </a:spcBef>
                        <a:spcAft>
                          <a:spcPts val="0"/>
                        </a:spcAft>
                        <a:buNone/>
                      </a:pPr>
                      <a:r>
                        <a:rPr lang="en-GB" sz="1600"/>
                        <a:t>10 mins</a:t>
                      </a:r>
                      <a:endParaRPr/>
                    </a:p>
                  </a:txBody>
                  <a:tcPr marL="91450" marR="91450" marT="45725" marB="45725">
                    <a:gradFill>
                      <a:gsLst>
                        <a:gs pos="0">
                          <a:srgbClr val="AF94D2"/>
                        </a:gs>
                        <a:gs pos="50000">
                          <a:srgbClr val="CCBEE1"/>
                        </a:gs>
                        <a:gs pos="100000">
                          <a:srgbClr val="E6E0EF"/>
                        </a:gs>
                      </a:gsLst>
                      <a:lin ang="2700000" scaled="0"/>
                    </a:gradFill>
                  </a:tcPr>
                </a:tc>
                <a:tc>
                  <a:txBody>
                    <a:bodyPr/>
                    <a:lstStyle/>
                    <a:p>
                      <a:pPr marL="0" marR="0" lvl="0" indent="0" algn="l" rtl="0">
                        <a:spcBef>
                          <a:spcPts val="0"/>
                        </a:spcBef>
                        <a:spcAft>
                          <a:spcPts val="0"/>
                        </a:spcAft>
                        <a:buNone/>
                      </a:pPr>
                      <a:r>
                        <a:rPr lang="en-GB" sz="1600"/>
                        <a:t>Ice-breaker</a:t>
                      </a:r>
                      <a:endParaRPr/>
                    </a:p>
                  </a:txBody>
                  <a:tcPr marL="91450" marR="91450" marT="45725" marB="45725">
                    <a:gradFill>
                      <a:gsLst>
                        <a:gs pos="0">
                          <a:srgbClr val="AF94D2"/>
                        </a:gs>
                        <a:gs pos="50000">
                          <a:srgbClr val="CCBEE1"/>
                        </a:gs>
                        <a:gs pos="100000">
                          <a:srgbClr val="E6E0EF"/>
                        </a:gs>
                      </a:gsLst>
                      <a:lin ang="2700000" scaled="0"/>
                    </a:gradFill>
                  </a:tcPr>
                </a:tc>
                <a:tc>
                  <a:txBody>
                    <a:bodyPr/>
                    <a:lstStyle/>
                    <a:p>
                      <a:pPr marL="0" marR="0" lvl="0" indent="0" algn="l" rtl="0">
                        <a:spcBef>
                          <a:spcPts val="0"/>
                        </a:spcBef>
                        <a:spcAft>
                          <a:spcPts val="0"/>
                        </a:spcAft>
                        <a:buNone/>
                      </a:pPr>
                      <a:r>
                        <a:rPr lang="en-GB" sz="1600"/>
                        <a:t>PMOs</a:t>
                      </a:r>
                      <a:endParaRPr/>
                    </a:p>
                  </a:txBody>
                  <a:tcPr marL="91450" marR="91450" marT="45725" marB="45725">
                    <a:gradFill>
                      <a:gsLst>
                        <a:gs pos="0">
                          <a:srgbClr val="AF94D2"/>
                        </a:gs>
                        <a:gs pos="50000">
                          <a:srgbClr val="CCBEE1"/>
                        </a:gs>
                        <a:gs pos="100000">
                          <a:srgbClr val="E6E0EF"/>
                        </a:gs>
                      </a:gsLst>
                      <a:lin ang="2700000" scaled="0"/>
                    </a:gradFill>
                  </a:tcPr>
                </a:tc>
                <a:extLst>
                  <a:ext uri="{0D108BD9-81ED-4DB2-BD59-A6C34878D82A}">
                    <a16:rowId xmlns:a16="http://schemas.microsoft.com/office/drawing/2014/main" val="10002"/>
                  </a:ext>
                </a:extLst>
              </a:tr>
              <a:tr h="2359450">
                <a:tc>
                  <a:txBody>
                    <a:bodyPr/>
                    <a:lstStyle/>
                    <a:p>
                      <a:pPr marL="0" marR="0" lvl="0" indent="0" algn="l" rtl="0">
                        <a:spcBef>
                          <a:spcPts val="0"/>
                        </a:spcBef>
                        <a:spcAft>
                          <a:spcPts val="0"/>
                        </a:spcAft>
                        <a:buNone/>
                      </a:pPr>
                      <a:r>
                        <a:rPr lang="en-GB" sz="1600"/>
                        <a:t>30 mins</a:t>
                      </a:r>
                      <a:endParaRPr/>
                    </a:p>
                  </a:txBody>
                  <a:tcPr marL="91450" marR="91450" marT="45725" marB="45725">
                    <a:gradFill>
                      <a:gsLst>
                        <a:gs pos="0">
                          <a:srgbClr val="AF94D2"/>
                        </a:gs>
                        <a:gs pos="50000">
                          <a:srgbClr val="CCBEE1"/>
                        </a:gs>
                        <a:gs pos="100000">
                          <a:srgbClr val="E6E0EF"/>
                        </a:gs>
                      </a:gsLst>
                      <a:lin ang="2700000" scaled="0"/>
                    </a:gradFill>
                  </a:tcPr>
                </a:tc>
                <a:tc>
                  <a:txBody>
                    <a:bodyPr/>
                    <a:lstStyle/>
                    <a:p>
                      <a:pPr marL="0" marR="0" lvl="0" indent="0" algn="l" rtl="0">
                        <a:spcBef>
                          <a:spcPts val="0"/>
                        </a:spcBef>
                        <a:spcAft>
                          <a:spcPts val="0"/>
                        </a:spcAft>
                        <a:buNone/>
                      </a:pPr>
                      <a:r>
                        <a:rPr lang="en-GB" sz="1600"/>
                        <a:t>Mentees ask questions for mentors to respond to through sharing their experience (via microphone or chat)</a:t>
                      </a:r>
                      <a:endParaRPr/>
                    </a:p>
                    <a:p>
                      <a:pPr marL="0" marR="0" lvl="0" indent="0" algn="l" rtl="0">
                        <a:spcBef>
                          <a:spcPts val="0"/>
                        </a:spcBef>
                        <a:spcAft>
                          <a:spcPts val="0"/>
                        </a:spcAft>
                        <a:buNone/>
                      </a:pPr>
                      <a:r>
                        <a:rPr lang="en-GB" sz="1600"/>
                        <a:t>- mentors to briefly introduce themselves and their project prior to responding to a question</a:t>
                      </a:r>
                      <a:endParaRPr/>
                    </a:p>
                    <a:p>
                      <a:pPr marL="0" marR="0" lvl="0" indent="0" algn="l" rtl="0">
                        <a:spcBef>
                          <a:spcPts val="0"/>
                        </a:spcBef>
                        <a:spcAft>
                          <a:spcPts val="0"/>
                        </a:spcAft>
                        <a:buNone/>
                      </a:pPr>
                      <a:r>
                        <a:rPr lang="en-GB" sz="1600"/>
                        <a:t>Mentors to be prepared with questions to facilitate this Q&amp;A session, if needed.</a:t>
                      </a:r>
                      <a:endParaRPr/>
                    </a:p>
                    <a:p>
                      <a:pPr marL="0" marR="0" lvl="0" indent="0" algn="l" rtl="0">
                        <a:spcBef>
                          <a:spcPts val="0"/>
                        </a:spcBef>
                        <a:spcAft>
                          <a:spcPts val="0"/>
                        </a:spcAft>
                        <a:buNone/>
                      </a:pPr>
                      <a:r>
                        <a:rPr lang="en-GB" sz="1600"/>
                        <a:t>PMOs to provide any clarification or additional points only after mentors have responded. </a:t>
                      </a:r>
                      <a:endParaRPr/>
                    </a:p>
                  </a:txBody>
                  <a:tcPr marL="91450" marR="91450" marT="45725" marB="45725">
                    <a:gradFill>
                      <a:gsLst>
                        <a:gs pos="0">
                          <a:srgbClr val="AF94D2"/>
                        </a:gs>
                        <a:gs pos="50000">
                          <a:srgbClr val="CCBEE1"/>
                        </a:gs>
                        <a:gs pos="100000">
                          <a:srgbClr val="E6E0EF"/>
                        </a:gs>
                      </a:gsLst>
                      <a:lin ang="2700000" scaled="0"/>
                    </a:gradFill>
                  </a:tcPr>
                </a:tc>
                <a:tc>
                  <a:txBody>
                    <a:bodyPr/>
                    <a:lstStyle/>
                    <a:p>
                      <a:pPr marL="0" marR="0" lvl="0" indent="0" algn="l" rtl="0">
                        <a:spcBef>
                          <a:spcPts val="0"/>
                        </a:spcBef>
                        <a:spcAft>
                          <a:spcPts val="0"/>
                        </a:spcAft>
                        <a:buNone/>
                      </a:pPr>
                      <a:r>
                        <a:rPr lang="en-GB" sz="1600"/>
                        <a:t>Mentors (with PMOs)</a:t>
                      </a:r>
                      <a:endParaRPr/>
                    </a:p>
                  </a:txBody>
                  <a:tcPr marL="91450" marR="91450" marT="45725" marB="45725">
                    <a:gradFill>
                      <a:gsLst>
                        <a:gs pos="0">
                          <a:srgbClr val="AF94D2"/>
                        </a:gs>
                        <a:gs pos="50000">
                          <a:srgbClr val="CCBEE1"/>
                        </a:gs>
                        <a:gs pos="100000">
                          <a:srgbClr val="E6E0EF"/>
                        </a:gs>
                      </a:gsLst>
                      <a:lin ang="2700000" scaled="0"/>
                    </a:gradFill>
                  </a:tcPr>
                </a:tc>
                <a:extLst>
                  <a:ext uri="{0D108BD9-81ED-4DB2-BD59-A6C34878D82A}">
                    <a16:rowId xmlns:a16="http://schemas.microsoft.com/office/drawing/2014/main" val="10003"/>
                  </a:ext>
                </a:extLst>
              </a:tr>
              <a:tr h="683000">
                <a:tc>
                  <a:txBody>
                    <a:bodyPr/>
                    <a:lstStyle/>
                    <a:p>
                      <a:pPr marL="0" marR="0" lvl="0" indent="0" algn="l" rtl="0">
                        <a:spcBef>
                          <a:spcPts val="0"/>
                        </a:spcBef>
                        <a:spcAft>
                          <a:spcPts val="0"/>
                        </a:spcAft>
                        <a:buNone/>
                      </a:pPr>
                      <a:r>
                        <a:rPr lang="en-GB" sz="1600"/>
                        <a:t>10 mins</a:t>
                      </a:r>
                      <a:endParaRPr/>
                    </a:p>
                  </a:txBody>
                  <a:tcPr marL="91450" marR="91450" marT="45725" marB="45725">
                    <a:gradFill>
                      <a:gsLst>
                        <a:gs pos="0">
                          <a:srgbClr val="AF94D2"/>
                        </a:gs>
                        <a:gs pos="50000">
                          <a:srgbClr val="CCBEE1"/>
                        </a:gs>
                        <a:gs pos="100000">
                          <a:srgbClr val="E6E0EF"/>
                        </a:gs>
                      </a:gsLst>
                      <a:lin ang="2700000" scaled="0"/>
                    </a:gradFill>
                  </a:tcPr>
                </a:tc>
                <a:tc>
                  <a:txBody>
                    <a:bodyPr/>
                    <a:lstStyle/>
                    <a:p>
                      <a:pPr marL="0" marR="0" lvl="0" indent="0" algn="l" rtl="0">
                        <a:spcBef>
                          <a:spcPts val="0"/>
                        </a:spcBef>
                        <a:spcAft>
                          <a:spcPts val="0"/>
                        </a:spcAft>
                        <a:buNone/>
                      </a:pPr>
                      <a:r>
                        <a:rPr lang="en-GB" sz="1600"/>
                        <a:t>Wrap-up summary of what we’ve all learnt from this experience, via everyone typing in chat window and PMOs on microphones</a:t>
                      </a:r>
                      <a:endParaRPr/>
                    </a:p>
                  </a:txBody>
                  <a:tcPr marL="91450" marR="91450" marT="45725" marB="45725">
                    <a:gradFill>
                      <a:gsLst>
                        <a:gs pos="0">
                          <a:srgbClr val="AF94D2"/>
                        </a:gs>
                        <a:gs pos="50000">
                          <a:srgbClr val="CCBEE1"/>
                        </a:gs>
                        <a:gs pos="100000">
                          <a:srgbClr val="E6E0EF"/>
                        </a:gs>
                      </a:gsLst>
                      <a:lin ang="2700000" scaled="0"/>
                    </a:gradFill>
                  </a:tcPr>
                </a:tc>
                <a:tc>
                  <a:txBody>
                    <a:bodyPr/>
                    <a:lstStyle/>
                    <a:p>
                      <a:pPr marL="0" marR="0" lvl="0" indent="0" algn="l" rtl="0">
                        <a:spcBef>
                          <a:spcPts val="0"/>
                        </a:spcBef>
                        <a:spcAft>
                          <a:spcPts val="0"/>
                        </a:spcAft>
                        <a:buNone/>
                      </a:pPr>
                      <a:r>
                        <a:rPr lang="en-GB" sz="1600"/>
                        <a:t>PMOs</a:t>
                      </a:r>
                      <a:endParaRPr/>
                    </a:p>
                  </a:txBody>
                  <a:tcPr marL="91450" marR="91450" marT="45725" marB="45725">
                    <a:gradFill>
                      <a:gsLst>
                        <a:gs pos="0">
                          <a:srgbClr val="AF94D2"/>
                        </a:gs>
                        <a:gs pos="50000">
                          <a:srgbClr val="CCBEE1"/>
                        </a:gs>
                        <a:gs pos="100000">
                          <a:srgbClr val="E6E0EF"/>
                        </a:gs>
                      </a:gsLst>
                      <a:lin ang="2700000" scaled="0"/>
                    </a:gradFill>
                  </a:tcPr>
                </a:tc>
                <a:extLst>
                  <a:ext uri="{0D108BD9-81ED-4DB2-BD59-A6C34878D82A}">
                    <a16:rowId xmlns:a16="http://schemas.microsoft.com/office/drawing/2014/main" val="10004"/>
                  </a:ext>
                </a:extLst>
              </a:tr>
            </a:tbl>
          </a:graphicData>
        </a:graphic>
      </p:graphicFrame>
      <p:sp>
        <p:nvSpPr>
          <p:cNvPr id="338" name="Google Shape;338;p43"/>
          <p:cNvSpPr txBox="1">
            <a:spLocks noGrp="1"/>
          </p:cNvSpPr>
          <p:nvPr>
            <p:ph type="title"/>
          </p:nvPr>
        </p:nvSpPr>
        <p:spPr>
          <a:xfrm>
            <a:off x="457201" y="1398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Draft schedule for first Collaborate session</a:t>
            </a:r>
            <a:endParaRPr/>
          </a:p>
        </p:txBody>
      </p:sp>
      <p:sp>
        <p:nvSpPr>
          <p:cNvPr id="339" name="Google Shape;339;p43"/>
          <p:cNvSpPr txBox="1"/>
          <p:nvPr/>
        </p:nvSpPr>
        <p:spPr>
          <a:xfrm>
            <a:off x="457201" y="1215241"/>
            <a:ext cx="7860146"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000" b="1">
                <a:solidFill>
                  <a:schemeClr val="dk1"/>
                </a:solidFill>
                <a:latin typeface="Corbel"/>
                <a:ea typeface="Corbel"/>
                <a:cs typeface="Corbel"/>
                <a:sym typeface="Corbel"/>
              </a:rPr>
              <a:t>Early/mid July 2019</a:t>
            </a:r>
            <a:endParaRPr/>
          </a:p>
        </p:txBody>
      </p:sp>
      <p:sp>
        <p:nvSpPr>
          <p:cNvPr id="340" name="Google Shape;340;p43"/>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4"/>
          <p:cNvSpPr txBox="1">
            <a:spLocks noGrp="1"/>
          </p:cNvSpPr>
          <p:nvPr>
            <p:ph type="body" idx="1"/>
          </p:nvPr>
        </p:nvSpPr>
        <p:spPr>
          <a:xfrm>
            <a:off x="143175" y="1043250"/>
            <a:ext cx="8631300" cy="5751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50"/>
              <a:buNone/>
            </a:pPr>
            <a:r>
              <a:rPr lang="en-GB" sz="1850"/>
              <a:t>Audience: How might they be feeling at this stage in the project cycle (how were you feeling at this stage)?</a:t>
            </a:r>
            <a:endParaRPr/>
          </a:p>
          <a:p>
            <a:pPr marL="0" lvl="0" indent="0" algn="l" rtl="0">
              <a:lnSpc>
                <a:spcPct val="90000"/>
              </a:lnSpc>
              <a:spcBef>
                <a:spcPts val="370"/>
              </a:spcBef>
              <a:spcAft>
                <a:spcPts val="0"/>
              </a:spcAft>
              <a:buClr>
                <a:schemeClr val="dk1"/>
              </a:buClr>
              <a:buSzPts val="1850"/>
              <a:buNone/>
            </a:pPr>
            <a:endParaRPr sz="1000"/>
          </a:p>
          <a:p>
            <a:pPr marL="0" lvl="0" indent="0" algn="l" rtl="0">
              <a:lnSpc>
                <a:spcPct val="90000"/>
              </a:lnSpc>
              <a:spcBef>
                <a:spcPts val="370"/>
              </a:spcBef>
              <a:spcAft>
                <a:spcPts val="0"/>
              </a:spcAft>
              <a:buClr>
                <a:schemeClr val="dk1"/>
              </a:buClr>
              <a:buSzPts val="1850"/>
              <a:buNone/>
            </a:pPr>
            <a:r>
              <a:rPr lang="en-GB" sz="1850"/>
              <a:t>Your experience as a successful student (you passed!) is a precious resource</a:t>
            </a:r>
            <a:endParaRPr/>
          </a:p>
          <a:p>
            <a:pPr marL="557361" lvl="1" indent="-214369" algn="l" rtl="0">
              <a:lnSpc>
                <a:spcPct val="90000"/>
              </a:lnSpc>
              <a:spcBef>
                <a:spcPts val="389"/>
              </a:spcBef>
              <a:spcAft>
                <a:spcPts val="0"/>
              </a:spcAft>
              <a:buClr>
                <a:schemeClr val="dk1"/>
              </a:buClr>
              <a:buSzPts val="1943"/>
              <a:buChar char="–"/>
            </a:pPr>
            <a:r>
              <a:rPr lang="en-GB" sz="1943"/>
              <a:t>Empathise with and normalise feelings of new students</a:t>
            </a:r>
            <a:endParaRPr/>
          </a:p>
          <a:p>
            <a:pPr marL="557361" lvl="1" indent="-214369" algn="l" rtl="0">
              <a:lnSpc>
                <a:spcPct val="90000"/>
              </a:lnSpc>
              <a:spcBef>
                <a:spcPts val="389"/>
              </a:spcBef>
              <a:spcAft>
                <a:spcPts val="0"/>
              </a:spcAft>
              <a:buClr>
                <a:schemeClr val="dk1"/>
              </a:buClr>
              <a:buSzPts val="1943"/>
              <a:buChar char="–"/>
            </a:pPr>
            <a:r>
              <a:rPr lang="en-GB" sz="1943"/>
              <a:t>Encourage their self-reflection and clarity of communication, e.g. through helpful questions (see earlier slide)</a:t>
            </a:r>
            <a:endParaRPr/>
          </a:p>
          <a:p>
            <a:pPr marL="557361" lvl="1" indent="-214369" algn="l" rtl="0">
              <a:lnSpc>
                <a:spcPct val="90000"/>
              </a:lnSpc>
              <a:spcBef>
                <a:spcPts val="389"/>
              </a:spcBef>
              <a:spcAft>
                <a:spcPts val="0"/>
              </a:spcAft>
              <a:buClr>
                <a:schemeClr val="dk1"/>
              </a:buClr>
              <a:buSzPts val="1943"/>
              <a:buChar char="–"/>
            </a:pPr>
            <a:r>
              <a:rPr lang="en-GB" sz="1943"/>
              <a:t>Listen well </a:t>
            </a:r>
            <a:endParaRPr/>
          </a:p>
          <a:p>
            <a:pPr marL="557361" lvl="1" indent="-214369" algn="l" rtl="0">
              <a:lnSpc>
                <a:spcPct val="90000"/>
              </a:lnSpc>
              <a:spcBef>
                <a:spcPts val="389"/>
              </a:spcBef>
              <a:spcAft>
                <a:spcPts val="0"/>
              </a:spcAft>
              <a:buClr>
                <a:schemeClr val="dk1"/>
              </a:buClr>
              <a:buSzPts val="1943"/>
              <a:buChar char="–"/>
            </a:pPr>
            <a:r>
              <a:rPr lang="en-GB" sz="1943"/>
              <a:t>Manage their expectations</a:t>
            </a:r>
            <a:endParaRPr/>
          </a:p>
          <a:p>
            <a:pPr marL="557361" lvl="1" indent="-214369" algn="l" rtl="0">
              <a:lnSpc>
                <a:spcPct val="90000"/>
              </a:lnSpc>
              <a:spcBef>
                <a:spcPts val="389"/>
              </a:spcBef>
              <a:spcAft>
                <a:spcPts val="0"/>
              </a:spcAft>
              <a:buClr>
                <a:schemeClr val="dk1"/>
              </a:buClr>
              <a:buSzPts val="1943"/>
              <a:buChar char="–"/>
            </a:pPr>
            <a:r>
              <a:rPr lang="en-GB" sz="1943"/>
              <a:t>Be clear and specific, using concrete examples from your own project / location</a:t>
            </a:r>
            <a:endParaRPr/>
          </a:p>
          <a:p>
            <a:pPr marL="557361" lvl="1" indent="-214369" algn="l" rtl="0">
              <a:lnSpc>
                <a:spcPct val="90000"/>
              </a:lnSpc>
              <a:spcBef>
                <a:spcPts val="389"/>
              </a:spcBef>
              <a:spcAft>
                <a:spcPts val="0"/>
              </a:spcAft>
              <a:buClr>
                <a:schemeClr val="dk1"/>
              </a:buClr>
              <a:buSzPts val="1943"/>
              <a:buChar char="–"/>
            </a:pPr>
            <a:r>
              <a:rPr lang="en-GB" sz="1943"/>
              <a:t>Be positive and supportive</a:t>
            </a:r>
            <a:endParaRPr/>
          </a:p>
          <a:p>
            <a:pPr marL="557361" lvl="1" indent="-214369" algn="l" rtl="0">
              <a:lnSpc>
                <a:spcPct val="90000"/>
              </a:lnSpc>
              <a:spcBef>
                <a:spcPts val="389"/>
              </a:spcBef>
              <a:spcAft>
                <a:spcPts val="0"/>
              </a:spcAft>
              <a:buClr>
                <a:schemeClr val="dk1"/>
              </a:buClr>
              <a:buSzPts val="1943"/>
              <a:buChar char="–"/>
            </a:pPr>
            <a:r>
              <a:rPr lang="en-GB" sz="1943"/>
              <a:t>Be honest and kind about any concerns, referring on to supervisor/PMO</a:t>
            </a:r>
            <a:endParaRPr/>
          </a:p>
          <a:p>
            <a:pPr marL="557361" lvl="1" indent="-214369" algn="l" rtl="0">
              <a:lnSpc>
                <a:spcPct val="90000"/>
              </a:lnSpc>
              <a:spcBef>
                <a:spcPts val="389"/>
              </a:spcBef>
              <a:spcAft>
                <a:spcPts val="0"/>
              </a:spcAft>
              <a:buClr>
                <a:schemeClr val="dk1"/>
              </a:buClr>
              <a:buSzPts val="1943"/>
              <a:buChar char="–"/>
            </a:pPr>
            <a:r>
              <a:rPr lang="en-GB" sz="1943"/>
              <a:t>Build their confidence and independence</a:t>
            </a:r>
            <a:endParaRPr/>
          </a:p>
          <a:p>
            <a:pPr marL="557361" lvl="1" indent="-214369" algn="l" rtl="0">
              <a:lnSpc>
                <a:spcPct val="90000"/>
              </a:lnSpc>
              <a:spcBef>
                <a:spcPts val="389"/>
              </a:spcBef>
              <a:spcAft>
                <a:spcPts val="0"/>
              </a:spcAft>
              <a:buClr>
                <a:schemeClr val="dk1"/>
              </a:buClr>
              <a:buSzPts val="1943"/>
              <a:buChar char="–"/>
            </a:pPr>
            <a:r>
              <a:rPr lang="en-GB" sz="1943"/>
              <a:t>Demonstrate enthusiasm for the Project Module</a:t>
            </a:r>
            <a:endParaRPr/>
          </a:p>
          <a:p>
            <a:pPr marL="557361" lvl="1" indent="-214369" algn="l" rtl="0">
              <a:lnSpc>
                <a:spcPct val="90000"/>
              </a:lnSpc>
              <a:spcBef>
                <a:spcPts val="389"/>
              </a:spcBef>
              <a:spcAft>
                <a:spcPts val="0"/>
              </a:spcAft>
              <a:buClr>
                <a:schemeClr val="dk1"/>
              </a:buClr>
              <a:buSzPts val="1943"/>
              <a:buChar char="–"/>
            </a:pPr>
            <a:r>
              <a:rPr lang="en-GB" sz="1943"/>
              <a:t>Talk/write about your outcomes and success</a:t>
            </a:r>
            <a:endParaRPr/>
          </a:p>
          <a:p>
            <a:pPr marL="557361" lvl="1" indent="-214369" algn="l" rtl="0">
              <a:lnSpc>
                <a:spcPct val="90000"/>
              </a:lnSpc>
              <a:spcBef>
                <a:spcPts val="389"/>
              </a:spcBef>
              <a:spcAft>
                <a:spcPts val="0"/>
              </a:spcAft>
              <a:buClr>
                <a:schemeClr val="dk1"/>
              </a:buClr>
              <a:buSzPts val="1943"/>
              <a:buChar char="–"/>
            </a:pPr>
            <a:r>
              <a:rPr lang="en-GB" sz="1943"/>
              <a:t>Inspire these new students!</a:t>
            </a:r>
            <a:endParaRPr sz="1943"/>
          </a:p>
          <a:p>
            <a:pPr marL="557361" lvl="0" indent="0" algn="l" rtl="0">
              <a:lnSpc>
                <a:spcPct val="90000"/>
              </a:lnSpc>
              <a:spcBef>
                <a:spcPts val="389"/>
              </a:spcBef>
              <a:spcAft>
                <a:spcPts val="0"/>
              </a:spcAft>
              <a:buNone/>
            </a:pPr>
            <a:endParaRPr sz="600"/>
          </a:p>
          <a:p>
            <a:pPr marL="0" lvl="0" indent="0" algn="l" rtl="0">
              <a:lnSpc>
                <a:spcPct val="90000"/>
              </a:lnSpc>
              <a:spcBef>
                <a:spcPts val="389"/>
              </a:spcBef>
              <a:spcAft>
                <a:spcPts val="0"/>
              </a:spcAft>
              <a:buNone/>
            </a:pPr>
            <a:r>
              <a:rPr lang="en-GB" sz="1900" b="1"/>
              <a:t>Share with the PMO the drafts of your initial introduction message and your first reply</a:t>
            </a:r>
            <a:r>
              <a:rPr lang="en-GB" sz="1900"/>
              <a:t> to a student (by emailing </a:t>
            </a:r>
            <a:r>
              <a:rPr lang="en-GB" sz="1900" u="sng"/>
              <a:t>anna.foss@lshtm.ac.uk</a:t>
            </a:r>
            <a:r>
              <a:rPr lang="en-GB" sz="1900"/>
              <a:t>) </a:t>
            </a:r>
            <a:r>
              <a:rPr lang="en-GB" sz="1900" b="1"/>
              <a:t>prior to posting on Moodle</a:t>
            </a:r>
            <a:endParaRPr sz="1943" b="1"/>
          </a:p>
          <a:p>
            <a:pPr marL="0" lvl="0" indent="0" algn="l" rtl="0">
              <a:lnSpc>
                <a:spcPct val="90000"/>
              </a:lnSpc>
              <a:spcBef>
                <a:spcPts val="370"/>
              </a:spcBef>
              <a:spcAft>
                <a:spcPts val="0"/>
              </a:spcAft>
              <a:buClr>
                <a:schemeClr val="dk1"/>
              </a:buClr>
              <a:buSzPts val="1850"/>
              <a:buNone/>
            </a:pPr>
            <a:endParaRPr sz="1850"/>
          </a:p>
        </p:txBody>
      </p:sp>
      <p:sp>
        <p:nvSpPr>
          <p:cNvPr id="346" name="Google Shape;346;p44"/>
          <p:cNvSpPr txBox="1">
            <a:spLocks noGrp="1"/>
          </p:cNvSpPr>
          <p:nvPr>
            <p:ph type="title"/>
          </p:nvPr>
        </p:nvSpPr>
        <p:spPr>
          <a:xfrm>
            <a:off x="457201" y="112121"/>
            <a:ext cx="6705600" cy="78304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dirty="0"/>
              <a:t>Preparing for Collaborate Ultra or Moodle posts</a:t>
            </a:r>
            <a:endParaRPr dirty="0"/>
          </a:p>
        </p:txBody>
      </p:sp>
      <p:pic>
        <p:nvPicPr>
          <p:cNvPr id="347" name="Google Shape;347;p44"/>
          <p:cNvPicPr preferRelativeResize="0"/>
          <p:nvPr/>
        </p:nvPicPr>
        <p:blipFill rotWithShape="1">
          <a:blip r:embed="rId3">
            <a:alphaModFix/>
          </a:blip>
          <a:srcRect l="15504" t="15504" r="15497" b="15497"/>
          <a:stretch/>
        </p:blipFill>
        <p:spPr>
          <a:xfrm>
            <a:off x="7711000" y="4935275"/>
            <a:ext cx="1212675" cy="1212650"/>
          </a:xfrm>
          <a:prstGeom prst="rect">
            <a:avLst/>
          </a:prstGeom>
          <a:noFill/>
          <a:ln>
            <a:noFill/>
          </a:ln>
        </p:spPr>
      </p:pic>
      <p:sp>
        <p:nvSpPr>
          <p:cNvPr id="348" name="Google Shape;348;p4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5"/>
          <p:cNvSpPr txBox="1">
            <a:spLocks noGrp="1"/>
          </p:cNvSpPr>
          <p:nvPr>
            <p:ph type="body" idx="1"/>
          </p:nvPr>
        </p:nvSpPr>
        <p:spPr>
          <a:xfrm>
            <a:off x="457200" y="1287624"/>
            <a:ext cx="8229600" cy="52912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35"/>
              <a:buNone/>
            </a:pPr>
            <a:r>
              <a:rPr lang="en-GB" sz="2035"/>
              <a:t>Decide ahead of each Collaborate Ultra session whether or not you will use all or just some of the following (noting that all are useful to build rapport but be aware that the sessions will be recorded)</a:t>
            </a:r>
            <a:endParaRPr/>
          </a:p>
          <a:p>
            <a:pPr marL="557361" lvl="1" indent="-214369" algn="l" rtl="0">
              <a:lnSpc>
                <a:spcPct val="90000"/>
              </a:lnSpc>
              <a:spcBef>
                <a:spcPts val="407"/>
              </a:spcBef>
              <a:spcAft>
                <a:spcPts val="0"/>
              </a:spcAft>
              <a:buClr>
                <a:schemeClr val="dk1"/>
              </a:buClr>
              <a:buSzPts val="2035"/>
              <a:buChar char="–"/>
            </a:pPr>
            <a:r>
              <a:rPr lang="en-GB" sz="2035"/>
              <a:t>Video</a:t>
            </a:r>
            <a:endParaRPr/>
          </a:p>
          <a:p>
            <a:pPr marL="557361" lvl="1" indent="-214369" algn="l" rtl="0">
              <a:lnSpc>
                <a:spcPct val="90000"/>
              </a:lnSpc>
              <a:spcBef>
                <a:spcPts val="407"/>
              </a:spcBef>
              <a:spcAft>
                <a:spcPts val="0"/>
              </a:spcAft>
              <a:buClr>
                <a:schemeClr val="dk1"/>
              </a:buClr>
              <a:buSzPts val="2035"/>
              <a:buChar char="–"/>
            </a:pPr>
            <a:r>
              <a:rPr lang="en-GB" sz="2035"/>
              <a:t>Microphone</a:t>
            </a:r>
            <a:endParaRPr/>
          </a:p>
          <a:p>
            <a:pPr marL="557361" lvl="1" indent="-214369" algn="l" rtl="0">
              <a:lnSpc>
                <a:spcPct val="90000"/>
              </a:lnSpc>
              <a:spcBef>
                <a:spcPts val="407"/>
              </a:spcBef>
              <a:spcAft>
                <a:spcPts val="0"/>
              </a:spcAft>
              <a:buClr>
                <a:schemeClr val="dk1"/>
              </a:buClr>
              <a:buSzPts val="2035"/>
              <a:buChar char="–"/>
            </a:pPr>
            <a:r>
              <a:rPr lang="en-GB" sz="2035"/>
              <a:t>Speakers</a:t>
            </a:r>
            <a:endParaRPr/>
          </a:p>
          <a:p>
            <a:pPr marL="557361" lvl="1" indent="-214369" algn="l" rtl="0">
              <a:lnSpc>
                <a:spcPct val="90000"/>
              </a:lnSpc>
              <a:spcBef>
                <a:spcPts val="407"/>
              </a:spcBef>
              <a:spcAft>
                <a:spcPts val="0"/>
              </a:spcAft>
              <a:buClr>
                <a:schemeClr val="dk1"/>
              </a:buClr>
              <a:buSzPts val="2035"/>
              <a:buChar char="–"/>
            </a:pPr>
            <a:r>
              <a:rPr lang="en-GB" sz="2035"/>
              <a:t>Chat</a:t>
            </a:r>
            <a:endParaRPr/>
          </a:p>
          <a:p>
            <a:pPr marL="0" lvl="0" indent="0" algn="l" rtl="0">
              <a:lnSpc>
                <a:spcPct val="90000"/>
              </a:lnSpc>
              <a:spcBef>
                <a:spcPts val="407"/>
              </a:spcBef>
              <a:spcAft>
                <a:spcPts val="0"/>
              </a:spcAft>
              <a:buClr>
                <a:schemeClr val="dk1"/>
              </a:buClr>
              <a:buSzPts val="2035"/>
              <a:buNone/>
            </a:pPr>
            <a:endParaRPr sz="2035"/>
          </a:p>
          <a:p>
            <a:pPr marL="0" lvl="0" indent="0" algn="l" rtl="0">
              <a:lnSpc>
                <a:spcPct val="90000"/>
              </a:lnSpc>
              <a:spcBef>
                <a:spcPts val="407"/>
              </a:spcBef>
              <a:spcAft>
                <a:spcPts val="0"/>
              </a:spcAft>
              <a:buClr>
                <a:schemeClr val="dk1"/>
              </a:buClr>
              <a:buSzPts val="2035"/>
              <a:buNone/>
            </a:pPr>
            <a:r>
              <a:rPr lang="en-GB" sz="2035"/>
              <a:t>Make it clear which student you are responding to and that your own role is as an alumni peer mentor</a:t>
            </a:r>
            <a:endParaRPr/>
          </a:p>
          <a:p>
            <a:pPr marL="0" lvl="0" indent="0" algn="l" rtl="0">
              <a:lnSpc>
                <a:spcPct val="90000"/>
              </a:lnSpc>
              <a:spcBef>
                <a:spcPts val="407"/>
              </a:spcBef>
              <a:spcAft>
                <a:spcPts val="0"/>
              </a:spcAft>
              <a:buClr>
                <a:schemeClr val="dk1"/>
              </a:buClr>
              <a:buSzPts val="2035"/>
              <a:buNone/>
            </a:pPr>
            <a:endParaRPr sz="2035"/>
          </a:p>
          <a:p>
            <a:pPr marL="0" lvl="0" indent="0" algn="l" rtl="0">
              <a:lnSpc>
                <a:spcPct val="90000"/>
              </a:lnSpc>
              <a:spcBef>
                <a:spcPts val="407"/>
              </a:spcBef>
              <a:spcAft>
                <a:spcPts val="0"/>
              </a:spcAft>
              <a:buClr>
                <a:schemeClr val="dk1"/>
              </a:buClr>
              <a:buSzPts val="2035"/>
              <a:buNone/>
            </a:pPr>
            <a:r>
              <a:rPr lang="en-GB" sz="2035"/>
              <a:t>Note that there may be different conversations occurring simultaneously using microphones and via the chat window!</a:t>
            </a:r>
            <a:endParaRPr/>
          </a:p>
          <a:p>
            <a:pPr marL="0" lvl="0" indent="0" algn="l" rtl="0">
              <a:lnSpc>
                <a:spcPct val="90000"/>
              </a:lnSpc>
              <a:spcBef>
                <a:spcPts val="407"/>
              </a:spcBef>
              <a:spcAft>
                <a:spcPts val="0"/>
              </a:spcAft>
              <a:buClr>
                <a:schemeClr val="dk1"/>
              </a:buClr>
              <a:buSzPts val="2035"/>
              <a:buNone/>
            </a:pPr>
            <a:endParaRPr sz="2035"/>
          </a:p>
          <a:p>
            <a:pPr marL="0" lvl="0" indent="0" algn="l" rtl="0">
              <a:lnSpc>
                <a:spcPct val="90000"/>
              </a:lnSpc>
              <a:spcBef>
                <a:spcPts val="407"/>
              </a:spcBef>
              <a:spcAft>
                <a:spcPts val="0"/>
              </a:spcAft>
              <a:buClr>
                <a:schemeClr val="dk1"/>
              </a:buClr>
              <a:buSzPts val="2035"/>
              <a:buNone/>
            </a:pPr>
            <a:r>
              <a:rPr lang="en-GB" sz="2035"/>
              <a:t>Be yourselves and smile – treat it as a relaxed normal conversation and try to not let nerves get in the way!</a:t>
            </a:r>
            <a:endParaRPr/>
          </a:p>
          <a:p>
            <a:pPr marL="0" lvl="0" indent="0" algn="l" rtl="0">
              <a:lnSpc>
                <a:spcPct val="90000"/>
              </a:lnSpc>
              <a:spcBef>
                <a:spcPts val="407"/>
              </a:spcBef>
              <a:spcAft>
                <a:spcPts val="0"/>
              </a:spcAft>
              <a:buClr>
                <a:schemeClr val="dk1"/>
              </a:buClr>
              <a:buSzPts val="2035"/>
              <a:buNone/>
            </a:pPr>
            <a:endParaRPr sz="2035"/>
          </a:p>
        </p:txBody>
      </p:sp>
      <p:sp>
        <p:nvSpPr>
          <p:cNvPr id="355" name="Google Shape;355;p45"/>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Collaborate Ultra Considerations</a:t>
            </a:r>
            <a:endParaRPr/>
          </a:p>
        </p:txBody>
      </p:sp>
      <p:pic>
        <p:nvPicPr>
          <p:cNvPr id="356" name="Google Shape;356;p45" descr="Headphones"/>
          <p:cNvPicPr preferRelativeResize="0"/>
          <p:nvPr/>
        </p:nvPicPr>
        <p:blipFill rotWithShape="1">
          <a:blip r:embed="rId3">
            <a:alphaModFix/>
          </a:blip>
          <a:srcRect/>
          <a:stretch/>
        </p:blipFill>
        <p:spPr>
          <a:xfrm>
            <a:off x="3015673" y="2133509"/>
            <a:ext cx="914400" cy="914400"/>
          </a:xfrm>
          <a:prstGeom prst="rect">
            <a:avLst/>
          </a:prstGeom>
          <a:noFill/>
          <a:ln>
            <a:noFill/>
          </a:ln>
        </p:spPr>
      </p:pic>
      <p:sp>
        <p:nvSpPr>
          <p:cNvPr id="357" name="Google Shape;357;p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6"/>
          <p:cNvSpPr txBox="1">
            <a:spLocks noGrp="1"/>
          </p:cNvSpPr>
          <p:nvPr>
            <p:ph type="body" idx="1"/>
          </p:nvPr>
        </p:nvSpPr>
        <p:spPr>
          <a:xfrm>
            <a:off x="457200" y="1477818"/>
            <a:ext cx="8229600" cy="4821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GB"/>
              <a:t>Please refer to your copy of ‘Collaborate Ultra Student Guide’</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Note that we will be using Collaborate Ultra, which is an updated version of what you may have used on the Project Module </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Add “(mentor)” after your name when joining Collaborate or make it clear in your responses that you are a mentor </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Ensure that you log in to Collaborate Ultra 15 minutes early to test your video and audio, and familiarise yourself with the new layout and icons</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Use the ‘raise hand’ function to indicate when you are trying to speak and PMO will signal order of speakers</a:t>
            </a:r>
            <a:endParaRPr/>
          </a:p>
          <a:p>
            <a:pPr marL="0" lvl="0" indent="0" algn="l" rtl="0">
              <a:spcBef>
                <a:spcPts val="400"/>
              </a:spcBef>
              <a:spcAft>
                <a:spcPts val="0"/>
              </a:spcAft>
              <a:buClr>
                <a:schemeClr val="dk1"/>
              </a:buClr>
              <a:buSzPts val="2000"/>
              <a:buNone/>
            </a:pPr>
            <a:endParaRPr/>
          </a:p>
        </p:txBody>
      </p:sp>
      <p:sp>
        <p:nvSpPr>
          <p:cNvPr id="363" name="Google Shape;363;p46"/>
          <p:cNvSpPr txBox="1">
            <a:spLocks noGrp="1"/>
          </p:cNvSpPr>
          <p:nvPr>
            <p:ph type="title"/>
          </p:nvPr>
        </p:nvSpPr>
        <p:spPr>
          <a:xfrm>
            <a:off x="457201" y="27205"/>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Technical details for Collaborate Ultra</a:t>
            </a:r>
            <a:endParaRPr/>
          </a:p>
        </p:txBody>
      </p:sp>
      <p:sp>
        <p:nvSpPr>
          <p:cNvPr id="364" name="Google Shape;364;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7"/>
          <p:cNvSpPr txBox="1">
            <a:spLocks noGrp="1"/>
          </p:cNvSpPr>
          <p:nvPr>
            <p:ph type="title"/>
          </p:nvPr>
        </p:nvSpPr>
        <p:spPr>
          <a:xfrm>
            <a:off x="165650" y="111532"/>
            <a:ext cx="7264500" cy="62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Collaborate pre-launch</a:t>
            </a:r>
            <a:r>
              <a:rPr lang="en-GB" sz="2880">
                <a:solidFill>
                  <a:srgbClr val="FFFFFF"/>
                </a:solidFill>
              </a:rPr>
              <a:t> checks and settings</a:t>
            </a:r>
            <a:endParaRPr sz="2880">
              <a:solidFill>
                <a:schemeClr val="dk1"/>
              </a:solidFill>
            </a:endParaRPr>
          </a:p>
        </p:txBody>
      </p:sp>
      <p:sp>
        <p:nvSpPr>
          <p:cNvPr id="370" name="Google Shape;370;p47"/>
          <p:cNvSpPr txBox="1"/>
          <p:nvPr/>
        </p:nvSpPr>
        <p:spPr>
          <a:xfrm>
            <a:off x="405342" y="2882066"/>
            <a:ext cx="2799638" cy="346267"/>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800">
                <a:solidFill>
                  <a:schemeClr val="dk1"/>
                </a:solidFill>
                <a:latin typeface="Open Sans"/>
                <a:ea typeface="Open Sans"/>
                <a:cs typeface="Open Sans"/>
                <a:sym typeface="Open Sans"/>
              </a:rPr>
              <a:t>Camera &amp; Microphone</a:t>
            </a:r>
            <a:endParaRPr sz="1350">
              <a:solidFill>
                <a:schemeClr val="dk1"/>
              </a:solidFill>
              <a:latin typeface="Open Sans"/>
              <a:ea typeface="Open Sans"/>
              <a:cs typeface="Open Sans"/>
              <a:sym typeface="Open Sans"/>
            </a:endParaRPr>
          </a:p>
        </p:txBody>
      </p:sp>
      <p:pic>
        <p:nvPicPr>
          <p:cNvPr id="371" name="Google Shape;371;p47"/>
          <p:cNvPicPr preferRelativeResize="0"/>
          <p:nvPr/>
        </p:nvPicPr>
        <p:blipFill rotWithShape="1">
          <a:blip r:embed="rId3">
            <a:alphaModFix/>
          </a:blip>
          <a:srcRect/>
          <a:stretch/>
        </p:blipFill>
        <p:spPr>
          <a:xfrm>
            <a:off x="548182" y="3648627"/>
            <a:ext cx="414337" cy="350135"/>
          </a:xfrm>
          <a:prstGeom prst="rect">
            <a:avLst/>
          </a:prstGeom>
          <a:noFill/>
          <a:ln>
            <a:noFill/>
          </a:ln>
        </p:spPr>
      </p:pic>
      <p:pic>
        <p:nvPicPr>
          <p:cNvPr id="372" name="Google Shape;372;p47"/>
          <p:cNvPicPr preferRelativeResize="0"/>
          <p:nvPr/>
        </p:nvPicPr>
        <p:blipFill rotWithShape="1">
          <a:blip r:embed="rId4">
            <a:alphaModFix/>
          </a:blip>
          <a:srcRect/>
          <a:stretch/>
        </p:blipFill>
        <p:spPr>
          <a:xfrm>
            <a:off x="548182" y="4943870"/>
            <a:ext cx="2057400" cy="328698"/>
          </a:xfrm>
          <a:prstGeom prst="rect">
            <a:avLst/>
          </a:prstGeom>
          <a:noFill/>
          <a:ln>
            <a:noFill/>
          </a:ln>
        </p:spPr>
      </p:pic>
      <p:pic>
        <p:nvPicPr>
          <p:cNvPr id="373" name="Google Shape;373;p47"/>
          <p:cNvPicPr preferRelativeResize="0"/>
          <p:nvPr/>
        </p:nvPicPr>
        <p:blipFill rotWithShape="1">
          <a:blip r:embed="rId5">
            <a:alphaModFix/>
          </a:blip>
          <a:srcRect/>
          <a:stretch/>
        </p:blipFill>
        <p:spPr>
          <a:xfrm>
            <a:off x="3520760" y="3044608"/>
            <a:ext cx="1343025" cy="2808225"/>
          </a:xfrm>
          <a:prstGeom prst="rect">
            <a:avLst/>
          </a:prstGeom>
          <a:noFill/>
          <a:ln>
            <a:noFill/>
          </a:ln>
        </p:spPr>
      </p:pic>
      <p:pic>
        <p:nvPicPr>
          <p:cNvPr id="374" name="Google Shape;374;p47"/>
          <p:cNvPicPr preferRelativeResize="0"/>
          <p:nvPr/>
        </p:nvPicPr>
        <p:blipFill rotWithShape="1">
          <a:blip r:embed="rId6">
            <a:alphaModFix/>
          </a:blip>
          <a:srcRect/>
          <a:stretch/>
        </p:blipFill>
        <p:spPr>
          <a:xfrm>
            <a:off x="5691337" y="3556808"/>
            <a:ext cx="1907381" cy="1264773"/>
          </a:xfrm>
          <a:prstGeom prst="rect">
            <a:avLst/>
          </a:prstGeom>
          <a:noFill/>
          <a:ln>
            <a:noFill/>
          </a:ln>
        </p:spPr>
      </p:pic>
      <p:pic>
        <p:nvPicPr>
          <p:cNvPr id="375" name="Google Shape;375;p47"/>
          <p:cNvPicPr preferRelativeResize="0"/>
          <p:nvPr/>
        </p:nvPicPr>
        <p:blipFill rotWithShape="1">
          <a:blip r:embed="rId7">
            <a:alphaModFix/>
          </a:blip>
          <a:srcRect/>
          <a:stretch/>
        </p:blipFill>
        <p:spPr>
          <a:xfrm>
            <a:off x="405342" y="4063072"/>
            <a:ext cx="1957387" cy="385863"/>
          </a:xfrm>
          <a:prstGeom prst="rect">
            <a:avLst/>
          </a:prstGeom>
          <a:noFill/>
          <a:ln>
            <a:noFill/>
          </a:ln>
        </p:spPr>
      </p:pic>
      <p:pic>
        <p:nvPicPr>
          <p:cNvPr id="376" name="Google Shape;376;p47"/>
          <p:cNvPicPr preferRelativeResize="0"/>
          <p:nvPr/>
        </p:nvPicPr>
        <p:blipFill rotWithShape="1">
          <a:blip r:embed="rId8">
            <a:alphaModFix/>
          </a:blip>
          <a:srcRect/>
          <a:stretch/>
        </p:blipFill>
        <p:spPr>
          <a:xfrm>
            <a:off x="165654" y="5337356"/>
            <a:ext cx="1957387" cy="378717"/>
          </a:xfrm>
          <a:prstGeom prst="rect">
            <a:avLst/>
          </a:prstGeom>
          <a:noFill/>
          <a:ln>
            <a:noFill/>
          </a:ln>
        </p:spPr>
      </p:pic>
      <p:pic>
        <p:nvPicPr>
          <p:cNvPr id="377" name="Google Shape;377;p47"/>
          <p:cNvPicPr preferRelativeResize="0"/>
          <p:nvPr/>
        </p:nvPicPr>
        <p:blipFill rotWithShape="1">
          <a:blip r:embed="rId9">
            <a:alphaModFix/>
          </a:blip>
          <a:srcRect/>
          <a:stretch/>
        </p:blipFill>
        <p:spPr>
          <a:xfrm>
            <a:off x="5534176" y="2935953"/>
            <a:ext cx="1993106" cy="578794"/>
          </a:xfrm>
          <a:prstGeom prst="rect">
            <a:avLst/>
          </a:prstGeom>
          <a:noFill/>
          <a:ln>
            <a:noFill/>
          </a:ln>
        </p:spPr>
      </p:pic>
      <p:sp>
        <p:nvSpPr>
          <p:cNvPr id="378" name="Google Shape;378;p47"/>
          <p:cNvSpPr/>
          <p:nvPr/>
        </p:nvSpPr>
        <p:spPr>
          <a:xfrm>
            <a:off x="798214" y="3343253"/>
            <a:ext cx="524107" cy="524065"/>
          </a:xfrm>
          <a:prstGeom prst="ellipse">
            <a:avLst/>
          </a:prstGeom>
          <a:solidFill>
            <a:schemeClr val="accent1"/>
          </a:solidFill>
          <a:ln w="25400" cap="flat" cmpd="sng">
            <a:solidFill>
              <a:srgbClr val="1F7D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701">
                <a:solidFill>
                  <a:schemeClr val="lt1"/>
                </a:solidFill>
                <a:latin typeface="Open Sans"/>
                <a:ea typeface="Open Sans"/>
                <a:cs typeface="Open Sans"/>
                <a:sym typeface="Open Sans"/>
              </a:rPr>
              <a:t>1</a:t>
            </a:r>
            <a:endParaRPr/>
          </a:p>
        </p:txBody>
      </p:sp>
      <p:sp>
        <p:nvSpPr>
          <p:cNvPr id="379" name="Google Shape;379;p47"/>
          <p:cNvSpPr/>
          <p:nvPr/>
        </p:nvSpPr>
        <p:spPr>
          <a:xfrm>
            <a:off x="2448419" y="4582826"/>
            <a:ext cx="524107" cy="524065"/>
          </a:xfrm>
          <a:prstGeom prst="ellipse">
            <a:avLst/>
          </a:prstGeom>
          <a:solidFill>
            <a:schemeClr val="accent1"/>
          </a:solidFill>
          <a:ln w="25400" cap="flat" cmpd="sng">
            <a:solidFill>
              <a:srgbClr val="1F7D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701">
                <a:solidFill>
                  <a:schemeClr val="lt1"/>
                </a:solidFill>
                <a:latin typeface="Open Sans"/>
                <a:ea typeface="Open Sans"/>
                <a:cs typeface="Open Sans"/>
                <a:sym typeface="Open Sans"/>
              </a:rPr>
              <a:t>2</a:t>
            </a:r>
            <a:endParaRPr/>
          </a:p>
        </p:txBody>
      </p:sp>
      <p:sp>
        <p:nvSpPr>
          <p:cNvPr id="380" name="Google Shape;380;p47"/>
          <p:cNvSpPr/>
          <p:nvPr/>
        </p:nvSpPr>
        <p:spPr>
          <a:xfrm>
            <a:off x="4614022" y="2973682"/>
            <a:ext cx="524107" cy="524065"/>
          </a:xfrm>
          <a:prstGeom prst="ellipse">
            <a:avLst/>
          </a:prstGeom>
          <a:solidFill>
            <a:schemeClr val="accent1"/>
          </a:solidFill>
          <a:ln w="25400" cap="flat" cmpd="sng">
            <a:solidFill>
              <a:srgbClr val="1F7D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701">
                <a:solidFill>
                  <a:schemeClr val="lt1"/>
                </a:solidFill>
                <a:latin typeface="Open Sans"/>
                <a:ea typeface="Open Sans"/>
                <a:cs typeface="Open Sans"/>
                <a:sym typeface="Open Sans"/>
              </a:rPr>
              <a:t>3</a:t>
            </a:r>
            <a:endParaRPr/>
          </a:p>
        </p:txBody>
      </p:sp>
      <p:sp>
        <p:nvSpPr>
          <p:cNvPr id="381" name="Google Shape;381;p47"/>
          <p:cNvSpPr/>
          <p:nvPr/>
        </p:nvSpPr>
        <p:spPr>
          <a:xfrm>
            <a:off x="5348437" y="3343253"/>
            <a:ext cx="524107" cy="524065"/>
          </a:xfrm>
          <a:prstGeom prst="ellipse">
            <a:avLst/>
          </a:prstGeom>
          <a:solidFill>
            <a:schemeClr val="accent1"/>
          </a:solidFill>
          <a:ln w="25400" cap="flat" cmpd="sng">
            <a:solidFill>
              <a:srgbClr val="1F7D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701">
                <a:solidFill>
                  <a:schemeClr val="lt1"/>
                </a:solidFill>
                <a:latin typeface="Open Sans"/>
                <a:ea typeface="Open Sans"/>
                <a:cs typeface="Open Sans"/>
                <a:sym typeface="Open Sans"/>
              </a:rPr>
              <a:t>4</a:t>
            </a:r>
            <a:endParaRPr/>
          </a:p>
        </p:txBody>
      </p:sp>
      <p:sp>
        <p:nvSpPr>
          <p:cNvPr id="382" name="Google Shape;382;p47"/>
          <p:cNvSpPr/>
          <p:nvPr/>
        </p:nvSpPr>
        <p:spPr>
          <a:xfrm>
            <a:off x="919708" y="1864112"/>
            <a:ext cx="2002372" cy="880101"/>
          </a:xfrm>
          <a:prstGeom prst="rect">
            <a:avLst/>
          </a:prstGeom>
          <a:solidFill>
            <a:schemeClr val="accent1"/>
          </a:solidFill>
          <a:ln w="25400" cap="flat" cmpd="sng">
            <a:solidFill>
              <a:srgbClr val="1F7D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1">
                <a:solidFill>
                  <a:srgbClr val="000000"/>
                </a:solidFill>
                <a:latin typeface="Open Sans"/>
                <a:ea typeface="Open Sans"/>
                <a:cs typeface="Open Sans"/>
                <a:sym typeface="Open Sans"/>
              </a:rPr>
              <a:t>Browser</a:t>
            </a:r>
            <a:endParaRPr/>
          </a:p>
          <a:p>
            <a:pPr marL="0" marR="0" lvl="0" indent="0" algn="ctr" rtl="0">
              <a:spcBef>
                <a:spcPts val="0"/>
              </a:spcBef>
              <a:spcAft>
                <a:spcPts val="0"/>
              </a:spcAft>
              <a:buNone/>
            </a:pPr>
            <a:r>
              <a:rPr lang="en-GB" sz="1350">
                <a:solidFill>
                  <a:schemeClr val="lt1"/>
                </a:solidFill>
                <a:latin typeface="Open Sans"/>
                <a:ea typeface="Open Sans"/>
                <a:cs typeface="Open Sans"/>
                <a:sym typeface="Open Sans"/>
              </a:rPr>
              <a:t>Chrome or</a:t>
            </a:r>
            <a:endParaRPr/>
          </a:p>
          <a:p>
            <a:pPr marL="0" marR="0" lvl="0" indent="0" algn="ctr" rtl="0">
              <a:spcBef>
                <a:spcPts val="0"/>
              </a:spcBef>
              <a:spcAft>
                <a:spcPts val="0"/>
              </a:spcAft>
              <a:buNone/>
            </a:pPr>
            <a:r>
              <a:rPr lang="en-GB" sz="1350">
                <a:solidFill>
                  <a:schemeClr val="lt1"/>
                </a:solidFill>
                <a:latin typeface="Open Sans"/>
                <a:ea typeface="Open Sans"/>
                <a:cs typeface="Open Sans"/>
                <a:sym typeface="Open Sans"/>
              </a:rPr>
              <a:t>Firefox (versions 49+)</a:t>
            </a:r>
            <a:endParaRPr/>
          </a:p>
        </p:txBody>
      </p:sp>
      <p:sp>
        <p:nvSpPr>
          <p:cNvPr id="383" name="Google Shape;383;p47"/>
          <p:cNvSpPr/>
          <p:nvPr/>
        </p:nvSpPr>
        <p:spPr>
          <a:xfrm>
            <a:off x="3450432" y="1864112"/>
            <a:ext cx="2002372" cy="880101"/>
          </a:xfrm>
          <a:prstGeom prst="rect">
            <a:avLst/>
          </a:prstGeom>
          <a:solidFill>
            <a:schemeClr val="accent1"/>
          </a:solidFill>
          <a:ln w="25400" cap="flat" cmpd="sng">
            <a:solidFill>
              <a:srgbClr val="1F7D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1">
                <a:solidFill>
                  <a:srgbClr val="000000"/>
                </a:solidFill>
                <a:latin typeface="Open Sans"/>
                <a:ea typeface="Open Sans"/>
                <a:cs typeface="Open Sans"/>
                <a:sym typeface="Open Sans"/>
              </a:rPr>
              <a:t>Operating System</a:t>
            </a:r>
            <a:endParaRPr sz="1350">
              <a:solidFill>
                <a:srgbClr val="000000"/>
              </a:solidFill>
              <a:latin typeface="Open Sans"/>
              <a:ea typeface="Open Sans"/>
              <a:cs typeface="Open Sans"/>
              <a:sym typeface="Open Sans"/>
            </a:endParaRPr>
          </a:p>
          <a:p>
            <a:pPr marL="0" marR="0" lvl="0" indent="0" algn="ctr" rtl="0">
              <a:spcBef>
                <a:spcPts val="0"/>
              </a:spcBef>
              <a:spcAft>
                <a:spcPts val="0"/>
              </a:spcAft>
              <a:buNone/>
            </a:pPr>
            <a:r>
              <a:rPr lang="en-GB" sz="1350">
                <a:solidFill>
                  <a:schemeClr val="lt1"/>
                </a:solidFill>
                <a:latin typeface="Open Sans"/>
                <a:ea typeface="Open Sans"/>
                <a:cs typeface="Open Sans"/>
                <a:sym typeface="Open Sans"/>
              </a:rPr>
              <a:t>Windows 7+</a:t>
            </a:r>
            <a:endParaRPr/>
          </a:p>
          <a:p>
            <a:pPr marL="0" marR="0" lvl="0" indent="0" algn="ctr" rtl="0">
              <a:spcBef>
                <a:spcPts val="0"/>
              </a:spcBef>
              <a:spcAft>
                <a:spcPts val="0"/>
              </a:spcAft>
              <a:buNone/>
            </a:pPr>
            <a:r>
              <a:rPr lang="en-GB" sz="1350">
                <a:solidFill>
                  <a:schemeClr val="lt1"/>
                </a:solidFill>
                <a:latin typeface="Open Sans"/>
                <a:ea typeface="Open Sans"/>
                <a:cs typeface="Open Sans"/>
                <a:sym typeface="Open Sans"/>
              </a:rPr>
              <a:t>Mac OS 10.9+</a:t>
            </a:r>
            <a:endParaRPr/>
          </a:p>
        </p:txBody>
      </p:sp>
      <p:sp>
        <p:nvSpPr>
          <p:cNvPr id="384" name="Google Shape;384;p47"/>
          <p:cNvSpPr/>
          <p:nvPr/>
        </p:nvSpPr>
        <p:spPr>
          <a:xfrm>
            <a:off x="6115051" y="1864112"/>
            <a:ext cx="2002372" cy="880101"/>
          </a:xfrm>
          <a:prstGeom prst="rect">
            <a:avLst/>
          </a:prstGeom>
          <a:solidFill>
            <a:schemeClr val="accent1"/>
          </a:solidFill>
          <a:ln w="25400" cap="flat" cmpd="sng">
            <a:solidFill>
              <a:srgbClr val="1F7D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1">
                <a:solidFill>
                  <a:srgbClr val="000000"/>
                </a:solidFill>
                <a:latin typeface="Open Sans"/>
                <a:ea typeface="Open Sans"/>
                <a:cs typeface="Open Sans"/>
                <a:sym typeface="Open Sans"/>
              </a:rPr>
              <a:t>Mobile</a:t>
            </a:r>
            <a:endParaRPr sz="1350">
              <a:solidFill>
                <a:srgbClr val="000000"/>
              </a:solidFill>
              <a:latin typeface="Open Sans"/>
              <a:ea typeface="Open Sans"/>
              <a:cs typeface="Open Sans"/>
              <a:sym typeface="Open Sans"/>
            </a:endParaRPr>
          </a:p>
          <a:p>
            <a:pPr marL="0" marR="0" lvl="0" indent="0" algn="ctr" rtl="0">
              <a:spcBef>
                <a:spcPts val="0"/>
              </a:spcBef>
              <a:spcAft>
                <a:spcPts val="0"/>
              </a:spcAft>
              <a:buNone/>
            </a:pPr>
            <a:r>
              <a:rPr lang="en-GB" sz="1350">
                <a:solidFill>
                  <a:schemeClr val="lt1"/>
                </a:solidFill>
                <a:latin typeface="Open Sans"/>
                <a:ea typeface="Open Sans"/>
                <a:cs typeface="Open Sans"/>
                <a:sym typeface="Open Sans"/>
              </a:rPr>
              <a:t>IOS 8+, Android 4.0.3+, or Windows 8.1+</a:t>
            </a:r>
            <a:endParaRPr/>
          </a:p>
        </p:txBody>
      </p:sp>
      <p:pic>
        <p:nvPicPr>
          <p:cNvPr id="385" name="Google Shape;385;p47"/>
          <p:cNvPicPr preferRelativeResize="0"/>
          <p:nvPr/>
        </p:nvPicPr>
        <p:blipFill rotWithShape="1">
          <a:blip r:embed="rId10">
            <a:alphaModFix/>
          </a:blip>
          <a:srcRect/>
          <a:stretch/>
        </p:blipFill>
        <p:spPr>
          <a:xfrm>
            <a:off x="5691337" y="5140527"/>
            <a:ext cx="2105970" cy="575545"/>
          </a:xfrm>
          <a:prstGeom prst="rect">
            <a:avLst/>
          </a:prstGeom>
          <a:noFill/>
          <a:ln>
            <a:noFill/>
          </a:ln>
        </p:spPr>
      </p:pic>
      <p:sp>
        <p:nvSpPr>
          <p:cNvPr id="386" name="Google Shape;386;p47"/>
          <p:cNvSpPr txBox="1"/>
          <p:nvPr/>
        </p:nvSpPr>
        <p:spPr>
          <a:xfrm>
            <a:off x="7827414" y="4842666"/>
            <a:ext cx="1095172"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500" b="1">
                <a:solidFill>
                  <a:schemeClr val="dk1"/>
                </a:solidFill>
                <a:latin typeface="Corbel"/>
                <a:ea typeface="Corbel"/>
                <a:cs typeface="Corbel"/>
                <a:sym typeface="Corbel"/>
              </a:rPr>
              <a:t>Raise hand</a:t>
            </a:r>
            <a:endParaRPr/>
          </a:p>
        </p:txBody>
      </p:sp>
      <p:sp>
        <p:nvSpPr>
          <p:cNvPr id="387" name="Google Shape;387;p47"/>
          <p:cNvSpPr txBox="1"/>
          <p:nvPr/>
        </p:nvSpPr>
        <p:spPr>
          <a:xfrm>
            <a:off x="3817231" y="6162298"/>
            <a:ext cx="271349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orbel"/>
                <a:ea typeface="Corbel"/>
                <a:cs typeface="Corbel"/>
                <a:sym typeface="Corbel"/>
              </a:rPr>
              <a:t>Turns microphone on/off</a:t>
            </a:r>
            <a:endParaRPr/>
          </a:p>
        </p:txBody>
      </p:sp>
      <p:sp>
        <p:nvSpPr>
          <p:cNvPr id="388" name="Google Shape;388;p47"/>
          <p:cNvSpPr txBox="1"/>
          <p:nvPr/>
        </p:nvSpPr>
        <p:spPr>
          <a:xfrm>
            <a:off x="6530729" y="6145525"/>
            <a:ext cx="233625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Corbel"/>
                <a:ea typeface="Corbel"/>
                <a:cs typeface="Corbel"/>
                <a:sym typeface="Corbel"/>
              </a:rPr>
              <a:t>Turns video on/off</a:t>
            </a:r>
            <a:endParaRPr/>
          </a:p>
        </p:txBody>
      </p:sp>
      <p:cxnSp>
        <p:nvCxnSpPr>
          <p:cNvPr id="389" name="Google Shape;389;p47"/>
          <p:cNvCxnSpPr/>
          <p:nvPr/>
        </p:nvCxnSpPr>
        <p:spPr>
          <a:xfrm rot="10800000" flipH="1">
            <a:off x="5691337" y="5716073"/>
            <a:ext cx="839392" cy="535437"/>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90" name="Google Shape;390;p47"/>
          <p:cNvCxnSpPr/>
          <p:nvPr/>
        </p:nvCxnSpPr>
        <p:spPr>
          <a:xfrm rot="10800000">
            <a:off x="6988629" y="5716072"/>
            <a:ext cx="260711" cy="535438"/>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391" name="Google Shape;391;p47"/>
          <p:cNvCxnSpPr/>
          <p:nvPr/>
        </p:nvCxnSpPr>
        <p:spPr>
          <a:xfrm flipH="1">
            <a:off x="7797307" y="5106891"/>
            <a:ext cx="519385" cy="124896"/>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392" name="Google Shape;392;p47"/>
          <p:cNvSpPr txBox="1">
            <a:spLocks noGrp="1"/>
          </p:cNvSpPr>
          <p:nvPr>
            <p:ph type="sldNum" idx="12"/>
          </p:nvPr>
        </p:nvSpPr>
        <p:spPr>
          <a:xfrm>
            <a:off x="6457950" y="6356350"/>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8"/>
          <p:cNvSpPr txBox="1">
            <a:spLocks noGrp="1"/>
          </p:cNvSpPr>
          <p:nvPr>
            <p:ph type="body" idx="1"/>
          </p:nvPr>
        </p:nvSpPr>
        <p:spPr>
          <a:xfrm>
            <a:off x="411250" y="1156175"/>
            <a:ext cx="8509500" cy="5101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850"/>
              <a:buNone/>
            </a:pPr>
            <a:r>
              <a:rPr lang="en-GB" sz="1850"/>
              <a:t>Please refer to your copy of the ‘Student Guide to PH (DL) on-line communication via Moodle’</a:t>
            </a:r>
            <a:endParaRPr/>
          </a:p>
          <a:p>
            <a:pPr marL="0" lvl="0" indent="0" algn="l" rtl="0">
              <a:lnSpc>
                <a:spcPct val="80000"/>
              </a:lnSpc>
              <a:spcBef>
                <a:spcPts val="370"/>
              </a:spcBef>
              <a:spcAft>
                <a:spcPts val="0"/>
              </a:spcAft>
              <a:buClr>
                <a:schemeClr val="dk1"/>
              </a:buClr>
              <a:buSzPts val="1850"/>
              <a:buNone/>
            </a:pPr>
            <a:endParaRPr sz="1850"/>
          </a:p>
          <a:p>
            <a:pPr marL="0" lvl="0" indent="0" algn="l" rtl="0">
              <a:lnSpc>
                <a:spcPct val="80000"/>
              </a:lnSpc>
              <a:spcBef>
                <a:spcPts val="370"/>
              </a:spcBef>
              <a:spcAft>
                <a:spcPts val="0"/>
              </a:spcAft>
              <a:buClr>
                <a:schemeClr val="dk1"/>
              </a:buClr>
              <a:buSzPts val="1850"/>
              <a:buNone/>
            </a:pPr>
            <a:r>
              <a:rPr lang="en-GB" sz="1850"/>
              <a:t>Please ensure that you </a:t>
            </a:r>
            <a:r>
              <a:rPr lang="en-GB" sz="1850" b="1"/>
              <a:t>hide your email address from students</a:t>
            </a:r>
            <a:r>
              <a:rPr lang="en-GB" sz="1850"/>
              <a:t> in your Moodle profile and feel free to add a photo and short written bio to introduce yourself yourself there as an “Alumni mentor”, outlining your background, experience on the Project Module and what you are doing now (or whatever you’ve like to share about all this)</a:t>
            </a:r>
            <a:endParaRPr/>
          </a:p>
          <a:p>
            <a:pPr marL="0" lvl="0" indent="0" algn="l" rtl="0">
              <a:lnSpc>
                <a:spcPct val="80000"/>
              </a:lnSpc>
              <a:spcBef>
                <a:spcPts val="370"/>
              </a:spcBef>
              <a:spcAft>
                <a:spcPts val="0"/>
              </a:spcAft>
              <a:buClr>
                <a:schemeClr val="dk1"/>
              </a:buClr>
              <a:buSzPts val="1850"/>
              <a:buNone/>
            </a:pPr>
            <a:endParaRPr sz="1850"/>
          </a:p>
          <a:p>
            <a:pPr marL="0" lvl="0" indent="0" algn="l" rtl="0">
              <a:lnSpc>
                <a:spcPct val="80000"/>
              </a:lnSpc>
              <a:spcBef>
                <a:spcPts val="370"/>
              </a:spcBef>
              <a:spcAft>
                <a:spcPts val="0"/>
              </a:spcAft>
              <a:buClr>
                <a:schemeClr val="dk1"/>
              </a:buClr>
              <a:buSzPts val="1850"/>
              <a:buNone/>
            </a:pPr>
            <a:r>
              <a:rPr lang="en-GB" sz="1850"/>
              <a:t>Note the following disclaimer (applying also to Collaborate sessions):</a:t>
            </a:r>
            <a:endParaRPr/>
          </a:p>
          <a:p>
            <a:pPr marL="0" lvl="0" indent="0" algn="l" rtl="0">
              <a:lnSpc>
                <a:spcPct val="80000"/>
              </a:lnSpc>
              <a:spcBef>
                <a:spcPts val="370"/>
              </a:spcBef>
              <a:spcAft>
                <a:spcPts val="0"/>
              </a:spcAft>
              <a:buClr>
                <a:schemeClr val="dk1"/>
              </a:buClr>
              <a:buSzPts val="1850"/>
              <a:buNone/>
            </a:pPr>
            <a:r>
              <a:rPr lang="en-GB" sz="1850" b="1" i="1"/>
              <a:t>The discussion forums are solely for educational purposes and to facilitate communication between students, staff and alumni mentors. The views and opinions posted to a forum do not necessarily reflect those of the School. We welcome constructive dialogue and debate; however, please consider the School’s key values regarding respect for our diverse community when posting. The School reserves the right to monitor the forum and any message deemed to be offensive will be withdrawn without notice, and could result in disciplinary or legal action against the offender. Please contact us immediately if you have any concerns or think a post may go against the key values of the School.</a:t>
            </a:r>
            <a:endParaRPr/>
          </a:p>
          <a:p>
            <a:pPr marL="0" lvl="0" indent="0" algn="l" rtl="0">
              <a:lnSpc>
                <a:spcPct val="80000"/>
              </a:lnSpc>
              <a:spcBef>
                <a:spcPts val="370"/>
              </a:spcBef>
              <a:spcAft>
                <a:spcPts val="0"/>
              </a:spcAft>
              <a:buClr>
                <a:schemeClr val="dk1"/>
              </a:buClr>
              <a:buSzPts val="1850"/>
              <a:buNone/>
            </a:pPr>
            <a:endParaRPr sz="1850"/>
          </a:p>
        </p:txBody>
      </p:sp>
      <p:sp>
        <p:nvSpPr>
          <p:cNvPr id="398" name="Google Shape;398;p48"/>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Technical details for Moodle</a:t>
            </a:r>
            <a:endParaRPr/>
          </a:p>
        </p:txBody>
      </p:sp>
      <p:sp>
        <p:nvSpPr>
          <p:cNvPr id="399" name="Google Shape;399;p4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59FEB9-4EA5-46BB-9F65-FF59C0131765}"/>
              </a:ext>
            </a:extLst>
          </p:cNvPr>
          <p:cNvSpPr>
            <a:spLocks noGrp="1"/>
          </p:cNvSpPr>
          <p:nvPr>
            <p:ph type="title"/>
          </p:nvPr>
        </p:nvSpPr>
        <p:spPr>
          <a:xfrm>
            <a:off x="202677" y="279132"/>
            <a:ext cx="7593290" cy="623236"/>
          </a:xfrm>
        </p:spPr>
        <p:txBody>
          <a:bodyPr/>
          <a:lstStyle/>
          <a:p>
            <a:r>
              <a:rPr lang="en-GB" dirty="0"/>
              <a:t>Inspirational videos on mentoring</a:t>
            </a:r>
          </a:p>
        </p:txBody>
      </p:sp>
      <p:pic>
        <p:nvPicPr>
          <p:cNvPr id="4" name="Online Media 3" title="The power of mentoring: Lori Hunt at TEDxCCS">
            <a:hlinkClick r:id="" action="ppaction://media"/>
            <a:extLst>
              <a:ext uri="{FF2B5EF4-FFF2-40B4-BE49-F238E27FC236}">
                <a16:creationId xmlns:a16="http://schemas.microsoft.com/office/drawing/2014/main" id="{2FBD96ED-5A78-4429-87A9-4F4E26AADDD6}"/>
              </a:ext>
            </a:extLst>
          </p:cNvPr>
          <p:cNvPicPr>
            <a:picLocks noRot="1" noChangeAspect="1"/>
          </p:cNvPicPr>
          <p:nvPr>
            <a:videoFile r:link="rId1"/>
          </p:nvPr>
        </p:nvPicPr>
        <p:blipFill>
          <a:blip r:embed="rId4"/>
          <a:stretch>
            <a:fillRect/>
          </a:stretch>
        </p:blipFill>
        <p:spPr>
          <a:xfrm>
            <a:off x="4572000" y="4171956"/>
            <a:ext cx="3657600" cy="2057400"/>
          </a:xfrm>
          <a:prstGeom prst="rect">
            <a:avLst/>
          </a:prstGeom>
        </p:spPr>
      </p:pic>
      <p:sp>
        <p:nvSpPr>
          <p:cNvPr id="5" name="Rectangle 4">
            <a:extLst>
              <a:ext uri="{FF2B5EF4-FFF2-40B4-BE49-F238E27FC236}">
                <a16:creationId xmlns:a16="http://schemas.microsoft.com/office/drawing/2014/main" id="{03305659-09F6-4918-8363-D54DD2A4C9D9}"/>
              </a:ext>
            </a:extLst>
          </p:cNvPr>
          <p:cNvSpPr/>
          <p:nvPr/>
        </p:nvSpPr>
        <p:spPr>
          <a:xfrm>
            <a:off x="3971925" y="6277664"/>
            <a:ext cx="5286375" cy="369332"/>
          </a:xfrm>
          <a:prstGeom prst="rect">
            <a:avLst/>
          </a:prstGeom>
        </p:spPr>
        <p:txBody>
          <a:bodyPr wrap="square">
            <a:spAutoFit/>
          </a:bodyPr>
          <a:lstStyle/>
          <a:p>
            <a:r>
              <a:rPr lang="en-GB" dirty="0">
                <a:hlinkClick r:id="rId5"/>
              </a:rPr>
              <a:t>https://www.youtube.com/watch?v=Atme26C0l5E</a:t>
            </a:r>
            <a:endParaRPr lang="en-GB" dirty="0"/>
          </a:p>
        </p:txBody>
      </p:sp>
      <p:pic>
        <p:nvPicPr>
          <p:cNvPr id="6" name="Online Media 5" title="Mentoring (Inspirational video)">
            <a:hlinkClick r:id="" action="ppaction://media"/>
            <a:extLst>
              <a:ext uri="{FF2B5EF4-FFF2-40B4-BE49-F238E27FC236}">
                <a16:creationId xmlns:a16="http://schemas.microsoft.com/office/drawing/2014/main" id="{AF1C21CA-37CE-4F6D-A295-76682BD6E8EE}"/>
              </a:ext>
            </a:extLst>
          </p:cNvPr>
          <p:cNvPicPr>
            <a:picLocks noRot="1" noChangeAspect="1"/>
          </p:cNvPicPr>
          <p:nvPr>
            <a:videoFile r:link="rId2"/>
          </p:nvPr>
        </p:nvPicPr>
        <p:blipFill>
          <a:blip r:embed="rId6"/>
          <a:stretch>
            <a:fillRect/>
          </a:stretch>
        </p:blipFill>
        <p:spPr>
          <a:xfrm>
            <a:off x="457201" y="1185860"/>
            <a:ext cx="3657600" cy="2057400"/>
          </a:xfrm>
          <a:prstGeom prst="rect">
            <a:avLst/>
          </a:prstGeom>
        </p:spPr>
      </p:pic>
      <p:sp>
        <p:nvSpPr>
          <p:cNvPr id="7" name="Rectangle 6">
            <a:extLst>
              <a:ext uri="{FF2B5EF4-FFF2-40B4-BE49-F238E27FC236}">
                <a16:creationId xmlns:a16="http://schemas.microsoft.com/office/drawing/2014/main" id="{F6296465-1C0F-4614-90C2-42B31EE1BBC5}"/>
              </a:ext>
            </a:extLst>
          </p:cNvPr>
          <p:cNvSpPr/>
          <p:nvPr/>
        </p:nvSpPr>
        <p:spPr>
          <a:xfrm>
            <a:off x="14286" y="3209238"/>
            <a:ext cx="5500687" cy="369332"/>
          </a:xfrm>
          <a:prstGeom prst="rect">
            <a:avLst/>
          </a:prstGeom>
        </p:spPr>
        <p:txBody>
          <a:bodyPr wrap="square">
            <a:spAutoFit/>
          </a:bodyPr>
          <a:lstStyle/>
          <a:p>
            <a:r>
              <a:rPr lang="en-GB" dirty="0">
                <a:hlinkClick r:id="rId7"/>
              </a:rPr>
              <a:t>https://www.youtube.com/watch?v=wtr--uo_WMc</a:t>
            </a:r>
            <a:r>
              <a:rPr lang="en-GB" dirty="0"/>
              <a:t> </a:t>
            </a:r>
          </a:p>
        </p:txBody>
      </p:sp>
    </p:spTree>
    <p:extLst>
      <p:ext uri="{BB962C8B-B14F-4D97-AF65-F5344CB8AC3E}">
        <p14:creationId xmlns:p14="http://schemas.microsoft.com/office/powerpoint/2010/main" val="1958065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3"/>
          <p:cNvSpPr txBox="1">
            <a:spLocks noGrp="1"/>
          </p:cNvSpPr>
          <p:nvPr>
            <p:ph type="body" idx="1"/>
          </p:nvPr>
        </p:nvSpPr>
        <p:spPr>
          <a:xfrm>
            <a:off x="178800" y="1054775"/>
            <a:ext cx="8965200" cy="5943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1812"/>
              <a:buNone/>
            </a:pPr>
            <a:r>
              <a:rPr lang="en-GB" sz="1600" b="1" u="sng" dirty="0"/>
              <a:t>All authors/investigators:-</a:t>
            </a:r>
            <a:endParaRPr sz="1600" dirty="0"/>
          </a:p>
          <a:p>
            <a:pPr marL="0" lvl="0" indent="0" algn="l" rtl="0">
              <a:lnSpc>
                <a:spcPct val="80000"/>
              </a:lnSpc>
              <a:spcBef>
                <a:spcPts val="362"/>
              </a:spcBef>
              <a:spcAft>
                <a:spcPts val="0"/>
              </a:spcAft>
              <a:buClr>
                <a:schemeClr val="dk1"/>
              </a:buClr>
              <a:buSzPts val="1812"/>
              <a:buNone/>
            </a:pPr>
            <a:r>
              <a:rPr lang="en-GB" sz="1600" b="1" dirty="0"/>
              <a:t>Principal Investigator:</a:t>
            </a:r>
            <a:endParaRPr sz="1600" dirty="0"/>
          </a:p>
          <a:p>
            <a:pPr marL="0" lvl="0" indent="0" algn="l" rtl="0">
              <a:lnSpc>
                <a:spcPct val="80000"/>
              </a:lnSpc>
              <a:spcBef>
                <a:spcPts val="362"/>
              </a:spcBef>
              <a:spcAft>
                <a:spcPts val="0"/>
              </a:spcAft>
              <a:buClr>
                <a:schemeClr val="dk1"/>
              </a:buClr>
              <a:buSzPts val="1812"/>
              <a:buNone/>
            </a:pPr>
            <a:r>
              <a:rPr lang="en-GB" sz="1600" b="1" dirty="0"/>
              <a:t>Anna Foss</a:t>
            </a:r>
            <a:r>
              <a:rPr lang="en-GB" sz="1600" dirty="0"/>
              <a:t>, Associate Professor, Project Module Organiser (PMO) and a Director of LEARN – the Learning and Educational Advances Research Network, London School of Hygiene and Tropical Medicine (LSHTM): </a:t>
            </a:r>
            <a:r>
              <a:rPr lang="en-GB" sz="1600" u="sng" dirty="0">
                <a:solidFill>
                  <a:schemeClr val="hlink"/>
                </a:solidFill>
                <a:hlinkClick r:id="rId3"/>
              </a:rPr>
              <a:t>anna.foss@lshtm.ac.uk</a:t>
            </a:r>
            <a:r>
              <a:rPr lang="en-GB" sz="1600" dirty="0"/>
              <a:t>.</a:t>
            </a:r>
            <a:endParaRPr sz="1600" dirty="0"/>
          </a:p>
          <a:p>
            <a:pPr marL="0" lvl="0" indent="0" algn="l" rtl="0">
              <a:lnSpc>
                <a:spcPct val="80000"/>
              </a:lnSpc>
              <a:spcBef>
                <a:spcPts val="362"/>
              </a:spcBef>
              <a:spcAft>
                <a:spcPts val="0"/>
              </a:spcAft>
              <a:buClr>
                <a:schemeClr val="dk1"/>
              </a:buClr>
              <a:buSzPts val="1812"/>
              <a:buNone/>
            </a:pPr>
            <a:r>
              <a:rPr lang="en-GB" sz="1600" b="1" dirty="0"/>
              <a:t>Co-Investigators: </a:t>
            </a:r>
            <a:endParaRPr sz="1600" dirty="0"/>
          </a:p>
          <a:p>
            <a:pPr marL="0" lvl="0" indent="0" algn="l" rtl="0">
              <a:lnSpc>
                <a:spcPct val="80000"/>
              </a:lnSpc>
              <a:spcBef>
                <a:spcPts val="362"/>
              </a:spcBef>
              <a:spcAft>
                <a:spcPts val="0"/>
              </a:spcAft>
              <a:buClr>
                <a:schemeClr val="dk1"/>
              </a:buClr>
              <a:buSzPts val="1812"/>
              <a:buNone/>
            </a:pPr>
            <a:r>
              <a:rPr lang="en-GB" sz="1600" dirty="0"/>
              <a:t>Associate Professor and a former PMO, LSHTM: </a:t>
            </a:r>
            <a:r>
              <a:rPr lang="en-GB" sz="1600" b="1" dirty="0"/>
              <a:t>Rebecca French</a:t>
            </a:r>
            <a:endParaRPr sz="1600" dirty="0"/>
          </a:p>
          <a:p>
            <a:pPr marL="0" lvl="0" indent="0" algn="l" rtl="0">
              <a:lnSpc>
                <a:spcPct val="80000"/>
              </a:lnSpc>
              <a:spcBef>
                <a:spcPts val="362"/>
              </a:spcBef>
              <a:spcAft>
                <a:spcPts val="0"/>
              </a:spcAft>
              <a:buClr>
                <a:schemeClr val="dk1"/>
              </a:buClr>
              <a:buSzPts val="1812"/>
              <a:buNone/>
            </a:pPr>
            <a:r>
              <a:rPr lang="en-GB" sz="1600" dirty="0"/>
              <a:t>Assistant Professors in Learning &amp; Teaching, LSHTM: </a:t>
            </a:r>
            <a:r>
              <a:rPr lang="en-GB" sz="1600" b="1" dirty="0"/>
              <a:t>Jenny Fogarty</a:t>
            </a:r>
            <a:r>
              <a:rPr lang="en-GB" sz="1600" dirty="0"/>
              <a:t> and </a:t>
            </a:r>
            <a:r>
              <a:rPr lang="en-GB" sz="1600" b="1" dirty="0"/>
              <a:t>Mike Hill</a:t>
            </a:r>
            <a:endParaRPr sz="1600" dirty="0"/>
          </a:p>
          <a:p>
            <a:pPr marL="0" lvl="0" indent="0" algn="l" rtl="0">
              <a:lnSpc>
                <a:spcPct val="80000"/>
              </a:lnSpc>
              <a:spcBef>
                <a:spcPts val="362"/>
              </a:spcBef>
              <a:spcAft>
                <a:spcPts val="0"/>
              </a:spcAft>
              <a:buClr>
                <a:schemeClr val="dk1"/>
              </a:buClr>
              <a:buSzPts val="1812"/>
              <a:buNone/>
            </a:pPr>
            <a:r>
              <a:rPr lang="en-GB" sz="1600" dirty="0"/>
              <a:t>Associate Professor and Programme Director, LSHTM: </a:t>
            </a:r>
            <a:r>
              <a:rPr lang="en-GB" sz="1600" b="1" dirty="0"/>
              <a:t>Ros </a:t>
            </a:r>
            <a:r>
              <a:rPr lang="en-GB" sz="1600" b="1" dirty="0" err="1"/>
              <a:t>Plowman</a:t>
            </a:r>
            <a:endParaRPr sz="1600" dirty="0"/>
          </a:p>
          <a:p>
            <a:pPr marL="0" lvl="0" indent="0" algn="l" rtl="0">
              <a:lnSpc>
                <a:spcPct val="80000"/>
              </a:lnSpc>
              <a:spcBef>
                <a:spcPts val="362"/>
              </a:spcBef>
              <a:spcAft>
                <a:spcPts val="0"/>
              </a:spcAft>
              <a:buClr>
                <a:schemeClr val="dk1"/>
              </a:buClr>
              <a:buSzPts val="1812"/>
              <a:buNone/>
            </a:pPr>
            <a:r>
              <a:rPr lang="en-GB" sz="1600" dirty="0"/>
              <a:t>Student partner mentors, LSHTM: </a:t>
            </a:r>
            <a:r>
              <a:rPr lang="en-GB" sz="1600" b="1" dirty="0"/>
              <a:t>Grace </a:t>
            </a:r>
            <a:r>
              <a:rPr lang="en-GB" sz="1600" b="1" dirty="0" err="1"/>
              <a:t>Mambula</a:t>
            </a:r>
            <a:r>
              <a:rPr lang="en-GB" sz="1600" b="1" dirty="0"/>
              <a:t>, </a:t>
            </a:r>
            <a:r>
              <a:rPr lang="en-GB" sz="1600" b="1" dirty="0" err="1"/>
              <a:t>Sumedh</a:t>
            </a:r>
            <a:r>
              <a:rPr lang="en-GB" sz="1600" b="1" dirty="0"/>
              <a:t>, Samuel Van </a:t>
            </a:r>
            <a:r>
              <a:rPr lang="en-GB" sz="1600" b="1" dirty="0" err="1"/>
              <a:t>Steirteghem</a:t>
            </a:r>
            <a:r>
              <a:rPr lang="en-GB" sz="1600" b="1" dirty="0"/>
              <a:t>, Olivia Perrotta</a:t>
            </a:r>
            <a:r>
              <a:rPr lang="en-GB" sz="1600" dirty="0"/>
              <a:t> </a:t>
            </a:r>
            <a:r>
              <a:rPr lang="en-GB" sz="1600" b="1" dirty="0"/>
              <a:t>Hare,</a:t>
            </a:r>
            <a:r>
              <a:rPr lang="en-GB" sz="1600" dirty="0"/>
              <a:t> </a:t>
            </a:r>
            <a:r>
              <a:rPr lang="en-GB" sz="1600" b="1" dirty="0" err="1"/>
              <a:t>Sumedh</a:t>
            </a:r>
            <a:r>
              <a:rPr lang="en-GB" sz="1600" b="1" dirty="0"/>
              <a:t>, </a:t>
            </a:r>
            <a:r>
              <a:rPr lang="en-GB" sz="1600" b="1" dirty="0" err="1"/>
              <a:t>Vasha</a:t>
            </a:r>
            <a:r>
              <a:rPr lang="en-GB" sz="1600" b="1" dirty="0"/>
              <a:t> </a:t>
            </a:r>
            <a:r>
              <a:rPr lang="en-GB" sz="1600" b="1" dirty="0" err="1"/>
              <a:t>Bachan</a:t>
            </a:r>
            <a:r>
              <a:rPr lang="en-GB" sz="1600" b="1" dirty="0"/>
              <a:t> and Mary-Ann Schreiner</a:t>
            </a:r>
            <a:endParaRPr sz="1600" dirty="0"/>
          </a:p>
          <a:p>
            <a:pPr marL="0" lvl="0" indent="0" algn="l" rtl="0">
              <a:lnSpc>
                <a:spcPct val="80000"/>
              </a:lnSpc>
              <a:spcBef>
                <a:spcPts val="362"/>
              </a:spcBef>
              <a:spcAft>
                <a:spcPts val="0"/>
              </a:spcAft>
              <a:buClr>
                <a:schemeClr val="dk1"/>
              </a:buClr>
              <a:buSzPts val="1812"/>
              <a:buNone/>
            </a:pPr>
            <a:r>
              <a:rPr lang="en-GB" sz="1600" dirty="0"/>
              <a:t>Student partner mentees, LSHTM: </a:t>
            </a:r>
            <a:r>
              <a:rPr lang="en-GB" sz="1600" b="1" dirty="0"/>
              <a:t>Sophia Kohler, </a:t>
            </a:r>
            <a:r>
              <a:rPr lang="en-GB" sz="1600" b="1" dirty="0" err="1"/>
              <a:t>Natalina</a:t>
            </a:r>
            <a:r>
              <a:rPr lang="en-GB" sz="1600" b="1" dirty="0"/>
              <a:t> Sutton, Tolu </a:t>
            </a:r>
            <a:r>
              <a:rPr lang="en-GB" sz="1600" b="1" dirty="0" err="1"/>
              <a:t>Osigbesan</a:t>
            </a:r>
            <a:r>
              <a:rPr lang="en-GB" sz="1600" b="1" dirty="0"/>
              <a:t>,</a:t>
            </a:r>
            <a:r>
              <a:rPr lang="en-GB" sz="1600" dirty="0"/>
              <a:t> </a:t>
            </a:r>
            <a:r>
              <a:rPr lang="en-GB" sz="1600" b="1" dirty="0"/>
              <a:t>Nadia </a:t>
            </a:r>
            <a:r>
              <a:rPr lang="en-GB" sz="1600" b="1" dirty="0" err="1"/>
              <a:t>Tekkal</a:t>
            </a:r>
            <a:r>
              <a:rPr lang="en-GB" sz="1600" b="1" dirty="0"/>
              <a:t> and </a:t>
            </a:r>
            <a:r>
              <a:rPr lang="en-GB" sz="1600" b="1" dirty="0" err="1"/>
              <a:t>Nicolò</a:t>
            </a:r>
            <a:r>
              <a:rPr lang="en-GB" sz="1600" b="1" dirty="0"/>
              <a:t> </a:t>
            </a:r>
            <a:r>
              <a:rPr lang="en-GB" sz="1600" b="1" dirty="0" err="1"/>
              <a:t>Saverio</a:t>
            </a:r>
            <a:r>
              <a:rPr lang="en-GB" sz="1600" b="1" dirty="0"/>
              <a:t> </a:t>
            </a:r>
            <a:r>
              <a:rPr lang="en-GB" sz="1600" b="1" dirty="0" err="1"/>
              <a:t>Centemero</a:t>
            </a:r>
            <a:endParaRPr sz="1600" dirty="0"/>
          </a:p>
          <a:p>
            <a:pPr marL="0" lvl="0" indent="0" algn="l" rtl="0">
              <a:lnSpc>
                <a:spcPct val="80000"/>
              </a:lnSpc>
              <a:spcBef>
                <a:spcPts val="362"/>
              </a:spcBef>
              <a:spcAft>
                <a:spcPts val="0"/>
              </a:spcAft>
              <a:buClr>
                <a:schemeClr val="dk1"/>
              </a:buClr>
              <a:buSzPts val="1812"/>
              <a:buNone/>
            </a:pPr>
            <a:r>
              <a:rPr lang="en-GB" sz="1600" dirty="0"/>
              <a:t>Centre for Distance Education (CDE) Fellow: </a:t>
            </a:r>
            <a:r>
              <a:rPr lang="en-GB" sz="1600" b="1" dirty="0"/>
              <a:t>Alan Tait</a:t>
            </a:r>
            <a:r>
              <a:rPr lang="en-GB" sz="1600" dirty="0"/>
              <a:t>.</a:t>
            </a:r>
            <a:endParaRPr sz="1600" dirty="0"/>
          </a:p>
          <a:p>
            <a:pPr marL="0" lvl="0" indent="0" algn="l" rtl="0">
              <a:lnSpc>
                <a:spcPct val="80000"/>
              </a:lnSpc>
              <a:spcBef>
                <a:spcPts val="325"/>
              </a:spcBef>
              <a:spcAft>
                <a:spcPts val="0"/>
              </a:spcAft>
              <a:buClr>
                <a:schemeClr val="dk1"/>
              </a:buClr>
              <a:buSzPts val="1625"/>
              <a:buNone/>
            </a:pPr>
            <a:endParaRPr lang="en-GB" sz="1625" dirty="0"/>
          </a:p>
          <a:p>
            <a:pPr marL="0" lvl="0" indent="0" algn="l" rtl="0">
              <a:lnSpc>
                <a:spcPct val="80000"/>
              </a:lnSpc>
              <a:spcBef>
                <a:spcPts val="325"/>
              </a:spcBef>
              <a:spcAft>
                <a:spcPts val="0"/>
              </a:spcAft>
              <a:buClr>
                <a:schemeClr val="dk1"/>
              </a:buClr>
              <a:buSzPts val="1625"/>
              <a:buNone/>
            </a:pPr>
            <a:r>
              <a:rPr lang="en-GB" sz="1625" b="1" u="sng" dirty="0"/>
              <a:t>All mentors and mentees</a:t>
            </a:r>
          </a:p>
          <a:p>
            <a:pPr marL="0" lvl="0" indent="0" algn="l" rtl="0">
              <a:lnSpc>
                <a:spcPct val="80000"/>
              </a:lnSpc>
              <a:spcBef>
                <a:spcPts val="325"/>
              </a:spcBef>
              <a:spcAft>
                <a:spcPts val="0"/>
              </a:spcAft>
              <a:buClr>
                <a:schemeClr val="dk1"/>
              </a:buClr>
              <a:buSzPts val="1625"/>
              <a:buNone/>
            </a:pPr>
            <a:endParaRPr sz="1625" dirty="0"/>
          </a:p>
          <a:p>
            <a:pPr marL="0" lvl="0" indent="0" algn="l" rtl="0">
              <a:lnSpc>
                <a:spcPct val="80000"/>
              </a:lnSpc>
              <a:spcBef>
                <a:spcPts val="325"/>
              </a:spcBef>
              <a:spcAft>
                <a:spcPts val="0"/>
              </a:spcAft>
              <a:buClr>
                <a:schemeClr val="dk1"/>
              </a:buClr>
              <a:buSzPts val="1625"/>
              <a:buNone/>
            </a:pPr>
            <a:r>
              <a:rPr lang="en-GB" sz="1625" b="1" u="sng" dirty="0"/>
              <a:t>Funder</a:t>
            </a:r>
            <a:r>
              <a:rPr lang="en-GB" sz="1625" u="sng" dirty="0"/>
              <a:t>:-</a:t>
            </a:r>
            <a:r>
              <a:rPr lang="en-GB" sz="1625" dirty="0"/>
              <a:t> This project is funded by the University of London Worldwide through an award from the Centre for Distance Education. </a:t>
            </a:r>
          </a:p>
          <a:p>
            <a:pPr marL="0" lvl="0" indent="0" algn="l" rtl="0">
              <a:lnSpc>
                <a:spcPct val="80000"/>
              </a:lnSpc>
              <a:spcBef>
                <a:spcPts val="325"/>
              </a:spcBef>
              <a:spcAft>
                <a:spcPts val="0"/>
              </a:spcAft>
              <a:buClr>
                <a:schemeClr val="dk1"/>
              </a:buClr>
              <a:buSzPts val="1625"/>
              <a:buNone/>
            </a:pPr>
            <a:endParaRPr dirty="0"/>
          </a:p>
          <a:p>
            <a:pPr marL="0" lvl="0" indent="0" algn="l" rtl="0">
              <a:lnSpc>
                <a:spcPct val="80000"/>
              </a:lnSpc>
              <a:spcBef>
                <a:spcPts val="287"/>
              </a:spcBef>
              <a:spcAft>
                <a:spcPts val="0"/>
              </a:spcAft>
              <a:buClr>
                <a:schemeClr val="dk1"/>
              </a:buClr>
              <a:buSzPts val="1437"/>
              <a:buNone/>
            </a:pPr>
            <a:r>
              <a:rPr lang="en-GB" sz="1437" b="1" u="sng" dirty="0"/>
              <a:t>Thanks also to:-</a:t>
            </a:r>
            <a:endParaRPr dirty="0"/>
          </a:p>
          <a:p>
            <a:pPr marL="457200" lvl="0" indent="-457200" algn="l" rtl="0">
              <a:lnSpc>
                <a:spcPct val="80000"/>
              </a:lnSpc>
              <a:spcBef>
                <a:spcPts val="287"/>
              </a:spcBef>
              <a:spcAft>
                <a:spcPts val="0"/>
              </a:spcAft>
              <a:buClr>
                <a:schemeClr val="dk1"/>
              </a:buClr>
              <a:buSzPts val="1437"/>
              <a:buFont typeface="Arial"/>
              <a:buChar char="•"/>
            </a:pPr>
            <a:r>
              <a:rPr lang="en-GB" sz="1437" dirty="0"/>
              <a:t>Margaret Bentley and the Talent and Educational Development team at LSHTM</a:t>
            </a:r>
            <a:endParaRPr dirty="0"/>
          </a:p>
          <a:p>
            <a:pPr marL="457200" lvl="0" indent="-457200" algn="l" rtl="0">
              <a:lnSpc>
                <a:spcPct val="80000"/>
              </a:lnSpc>
              <a:spcBef>
                <a:spcPts val="287"/>
              </a:spcBef>
              <a:spcAft>
                <a:spcPts val="0"/>
              </a:spcAft>
              <a:buClr>
                <a:schemeClr val="dk1"/>
              </a:buClr>
              <a:buSzPts val="1437"/>
              <a:buFont typeface="Arial"/>
              <a:buChar char="•"/>
            </a:pPr>
            <a:r>
              <a:rPr lang="en-GB" sz="1437" dirty="0"/>
              <a:t>Sarah Sherman, Bloomsbury Learning Environment Service Manager</a:t>
            </a:r>
            <a:endParaRPr dirty="0"/>
          </a:p>
          <a:p>
            <a:pPr marL="457200" lvl="0" indent="-457200" algn="l" rtl="0">
              <a:lnSpc>
                <a:spcPct val="80000"/>
              </a:lnSpc>
              <a:spcBef>
                <a:spcPts val="287"/>
              </a:spcBef>
              <a:spcAft>
                <a:spcPts val="0"/>
              </a:spcAft>
              <a:buClr>
                <a:schemeClr val="dk1"/>
              </a:buClr>
              <a:buSzPts val="1437"/>
              <a:buFont typeface="Arial"/>
              <a:buChar char="•"/>
            </a:pPr>
            <a:r>
              <a:rPr lang="en-GB" sz="1437" u="sng" dirty="0">
                <a:solidFill>
                  <a:schemeClr val="hlink"/>
                </a:solidFill>
                <a:hlinkClick r:id="rId4"/>
              </a:rPr>
              <a:t>MENTOR: The National Mentoring Partnership</a:t>
            </a:r>
            <a:r>
              <a:rPr lang="en-GB" sz="1437" dirty="0"/>
              <a:t> (</a:t>
            </a:r>
            <a:r>
              <a:rPr lang="en-GB" sz="1437" u="sng" dirty="0">
                <a:solidFill>
                  <a:schemeClr val="hlink"/>
                </a:solidFill>
                <a:hlinkClick r:id="rId5"/>
              </a:rPr>
              <a:t>https://www.youtube.com/watch?v=TXSVO29x7Pc&amp;t=46s</a:t>
            </a:r>
            <a:r>
              <a:rPr lang="en-GB" sz="1437" dirty="0"/>
              <a:t>)</a:t>
            </a:r>
            <a:endParaRPr dirty="0"/>
          </a:p>
          <a:p>
            <a:pPr marL="457200" lvl="0" indent="-354012" algn="l" rtl="0">
              <a:lnSpc>
                <a:spcPct val="80000"/>
              </a:lnSpc>
              <a:spcBef>
                <a:spcPts val="325"/>
              </a:spcBef>
              <a:spcAft>
                <a:spcPts val="0"/>
              </a:spcAft>
              <a:buClr>
                <a:schemeClr val="dk1"/>
              </a:buClr>
              <a:buSzPts val="1625"/>
              <a:buFont typeface="Arial"/>
              <a:buNone/>
            </a:pPr>
            <a:endParaRPr sz="1625" dirty="0"/>
          </a:p>
          <a:p>
            <a:pPr marL="0" lvl="0" indent="0" algn="l" rtl="0">
              <a:lnSpc>
                <a:spcPct val="80000"/>
              </a:lnSpc>
              <a:spcBef>
                <a:spcPts val="325"/>
              </a:spcBef>
              <a:spcAft>
                <a:spcPts val="0"/>
              </a:spcAft>
              <a:buClr>
                <a:schemeClr val="dk1"/>
              </a:buClr>
              <a:buSzPts val="1625"/>
              <a:buNone/>
            </a:pPr>
            <a:endParaRPr sz="1625" dirty="0"/>
          </a:p>
        </p:txBody>
      </p:sp>
      <p:sp>
        <p:nvSpPr>
          <p:cNvPr id="437" name="Google Shape;437;p53"/>
          <p:cNvSpPr txBox="1">
            <a:spLocks noGrp="1"/>
          </p:cNvSpPr>
          <p:nvPr>
            <p:ph type="title"/>
          </p:nvPr>
        </p:nvSpPr>
        <p:spPr>
          <a:xfrm>
            <a:off x="457201" y="202932"/>
            <a:ext cx="6705600" cy="62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Acknowledgements</a:t>
            </a:r>
            <a:endParaRPr/>
          </a:p>
        </p:txBody>
      </p:sp>
      <p:sp>
        <p:nvSpPr>
          <p:cNvPr id="438" name="Google Shape;438;p5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7A82F3-6021-42AC-8CBB-B2C28CD80808}"/>
              </a:ext>
            </a:extLst>
          </p:cNvPr>
          <p:cNvSpPr>
            <a:spLocks noGrp="1"/>
          </p:cNvSpPr>
          <p:nvPr>
            <p:ph type="body" idx="1"/>
          </p:nvPr>
        </p:nvSpPr>
        <p:spPr>
          <a:xfrm>
            <a:off x="457200" y="2347274"/>
            <a:ext cx="8229600" cy="3951926"/>
          </a:xfrm>
        </p:spPr>
        <p:txBody>
          <a:bodyPr/>
          <a:lstStyle/>
          <a:p>
            <a:pPr algn="ctr"/>
            <a:r>
              <a:rPr lang="en-GB" sz="3600" dirty="0">
                <a:solidFill>
                  <a:srgbClr val="7030A0"/>
                </a:solidFill>
              </a:rPr>
              <a:t>THE SLIDES THAT FOLLOW ARE ONLY FOR USE IF THE INTENTION IS TO PRODUCE A SERIES OF VIDEOS FROM ALUMNI CONTRIBUTIONS</a:t>
            </a:r>
          </a:p>
        </p:txBody>
      </p:sp>
      <p:sp>
        <p:nvSpPr>
          <p:cNvPr id="3" name="Title 2">
            <a:extLst>
              <a:ext uri="{FF2B5EF4-FFF2-40B4-BE49-F238E27FC236}">
                <a16:creationId xmlns:a16="http://schemas.microsoft.com/office/drawing/2014/main" id="{220CFE0E-8A63-4AD3-9C64-A472B9892051}"/>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ACED01FF-70BE-4EA5-93B1-280A7265B8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38</a:t>
            </a:fld>
            <a:endParaRPr lang="en-GB"/>
          </a:p>
        </p:txBody>
      </p:sp>
    </p:spTree>
    <p:extLst>
      <p:ext uri="{BB962C8B-B14F-4D97-AF65-F5344CB8AC3E}">
        <p14:creationId xmlns:p14="http://schemas.microsoft.com/office/powerpoint/2010/main" val="2339368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body" idx="1"/>
          </p:nvPr>
        </p:nvSpPr>
        <p:spPr>
          <a:xfrm>
            <a:off x="457200" y="1477818"/>
            <a:ext cx="8229600" cy="4821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GB" sz="2400" dirty="0"/>
              <a:t>Show a physical artefact if helpful, e.g. </a:t>
            </a:r>
            <a:endParaRPr sz="2400" dirty="0"/>
          </a:p>
          <a:p>
            <a:pPr marL="557361" lvl="1" indent="-214370" algn="l" rtl="0">
              <a:spcBef>
                <a:spcPts val="420"/>
              </a:spcBef>
              <a:spcAft>
                <a:spcPts val="0"/>
              </a:spcAft>
              <a:buClr>
                <a:schemeClr val="dk1"/>
              </a:buClr>
              <a:buSzPts val="2100"/>
              <a:buChar char="–"/>
            </a:pPr>
            <a:r>
              <a:rPr lang="en-GB" sz="2400" dirty="0"/>
              <a:t>filmed in the working space you used for MSc project</a:t>
            </a:r>
            <a:endParaRPr sz="2400" dirty="0"/>
          </a:p>
          <a:p>
            <a:pPr marL="557361" lvl="1" indent="-214370" algn="l" rtl="0">
              <a:spcBef>
                <a:spcPts val="420"/>
              </a:spcBef>
              <a:spcAft>
                <a:spcPts val="0"/>
              </a:spcAft>
              <a:buClr>
                <a:schemeClr val="dk1"/>
              </a:buClr>
              <a:buSzPts val="2100"/>
              <a:buChar char="–"/>
            </a:pPr>
            <a:r>
              <a:rPr lang="en-GB" sz="2400" dirty="0"/>
              <a:t>a tablet computer or smartphone</a:t>
            </a:r>
            <a:endParaRPr sz="2400" dirty="0"/>
          </a:p>
          <a:p>
            <a:pPr marL="557361" lvl="1" indent="-214370" algn="l" rtl="0">
              <a:spcBef>
                <a:spcPts val="420"/>
              </a:spcBef>
              <a:spcAft>
                <a:spcPts val="0"/>
              </a:spcAft>
              <a:buClr>
                <a:schemeClr val="dk1"/>
              </a:buClr>
              <a:buSzPts val="2100"/>
              <a:buChar char="–"/>
            </a:pPr>
            <a:r>
              <a:rPr lang="en-GB" sz="2400" dirty="0"/>
              <a:t>print-outs of figures/tables from your project</a:t>
            </a:r>
            <a:endParaRPr sz="2400" dirty="0"/>
          </a:p>
          <a:p>
            <a:pPr marL="557361" lvl="1" indent="-214370" algn="l" rtl="0">
              <a:spcBef>
                <a:spcPts val="420"/>
              </a:spcBef>
              <a:spcAft>
                <a:spcPts val="0"/>
              </a:spcAft>
              <a:buClr>
                <a:schemeClr val="dk1"/>
              </a:buClr>
              <a:buSzPts val="2100"/>
              <a:buChar char="–"/>
            </a:pPr>
            <a:r>
              <a:rPr lang="en-GB" sz="2400" dirty="0"/>
              <a:t>a symbol of your project topic or setting</a:t>
            </a:r>
            <a:endParaRPr sz="2400" dirty="0"/>
          </a:p>
          <a:p>
            <a:pPr marL="0" lvl="0" indent="0" algn="l" rtl="0">
              <a:spcBef>
                <a:spcPts val="400"/>
              </a:spcBef>
              <a:spcAft>
                <a:spcPts val="0"/>
              </a:spcAft>
              <a:buClr>
                <a:schemeClr val="dk1"/>
              </a:buClr>
              <a:buSzPts val="2000"/>
              <a:buNone/>
            </a:pPr>
            <a:endParaRPr sz="2400" dirty="0"/>
          </a:p>
          <a:p>
            <a:pPr marL="0" lvl="0" indent="0" algn="l" rtl="0">
              <a:spcBef>
                <a:spcPts val="400"/>
              </a:spcBef>
              <a:spcAft>
                <a:spcPts val="0"/>
              </a:spcAft>
              <a:buClr>
                <a:schemeClr val="dk1"/>
              </a:buClr>
              <a:buSzPts val="2000"/>
              <a:buNone/>
            </a:pPr>
            <a:r>
              <a:rPr lang="en-GB" sz="2400" dirty="0"/>
              <a:t>Keep it succinct (1 minute per person per question)! </a:t>
            </a:r>
          </a:p>
          <a:p>
            <a:pPr marL="0" lvl="0" indent="0" algn="l" rtl="0">
              <a:spcBef>
                <a:spcPts val="400"/>
              </a:spcBef>
              <a:spcAft>
                <a:spcPts val="0"/>
              </a:spcAft>
              <a:buClr>
                <a:schemeClr val="dk1"/>
              </a:buClr>
              <a:buSzPts val="2000"/>
              <a:buNone/>
            </a:pPr>
            <a:endParaRPr lang="en-GB" sz="2400" dirty="0"/>
          </a:p>
          <a:p>
            <a:pPr marL="0" lvl="0" indent="0" algn="l" rtl="0">
              <a:spcBef>
                <a:spcPts val="400"/>
              </a:spcBef>
              <a:spcAft>
                <a:spcPts val="0"/>
              </a:spcAft>
              <a:buClr>
                <a:schemeClr val="dk1"/>
              </a:buClr>
              <a:buSzPts val="2000"/>
              <a:buNone/>
            </a:pPr>
            <a:r>
              <a:rPr lang="en-GB" sz="2400" dirty="0"/>
              <a:t>See earlier slides on Questions from PMOs to mentors</a:t>
            </a:r>
            <a:endParaRPr sz="2400" dirty="0"/>
          </a:p>
          <a:p>
            <a:pPr marL="557361" lvl="1" indent="-80956" algn="l" rtl="0">
              <a:spcBef>
                <a:spcPts val="420"/>
              </a:spcBef>
              <a:spcAft>
                <a:spcPts val="0"/>
              </a:spcAft>
              <a:buClr>
                <a:schemeClr val="dk1"/>
              </a:buClr>
              <a:buSzPts val="2101"/>
              <a:buNone/>
            </a:pPr>
            <a:endParaRPr sz="2400" dirty="0"/>
          </a:p>
          <a:p>
            <a:pPr marL="0" lvl="0" indent="0" algn="l" rtl="0">
              <a:spcBef>
                <a:spcPts val="400"/>
              </a:spcBef>
              <a:spcAft>
                <a:spcPts val="0"/>
              </a:spcAft>
              <a:buClr>
                <a:schemeClr val="dk1"/>
              </a:buClr>
              <a:buSzPts val="2000"/>
              <a:buNone/>
            </a:pPr>
            <a:endParaRPr sz="2400" dirty="0"/>
          </a:p>
        </p:txBody>
      </p:sp>
      <p:sp>
        <p:nvSpPr>
          <p:cNvPr id="125" name="Google Shape;125;p19"/>
          <p:cNvSpPr txBox="1">
            <a:spLocks noGrp="1"/>
          </p:cNvSpPr>
          <p:nvPr>
            <p:ph type="title"/>
          </p:nvPr>
        </p:nvSpPr>
        <p:spPr>
          <a:xfrm>
            <a:off x="457201" y="136525"/>
            <a:ext cx="6705600" cy="7658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Considerations for panel discussion videos</a:t>
            </a:r>
            <a:endParaRPr/>
          </a:p>
        </p:txBody>
      </p:sp>
      <p:sp>
        <p:nvSpPr>
          <p:cNvPr id="126" name="Google Shape;126;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39</a:t>
            </a:fld>
            <a:endParaRPr/>
          </a:p>
        </p:txBody>
      </p:sp>
    </p:spTree>
    <p:extLst>
      <p:ext uri="{BB962C8B-B14F-4D97-AF65-F5344CB8AC3E}">
        <p14:creationId xmlns:p14="http://schemas.microsoft.com/office/powerpoint/2010/main" val="1241447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body" idx="1"/>
          </p:nvPr>
        </p:nvSpPr>
        <p:spPr>
          <a:xfrm>
            <a:off x="457200" y="1477818"/>
            <a:ext cx="8229600" cy="4821382"/>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chemeClr val="dk1"/>
              </a:buClr>
              <a:buSzPts val="2800"/>
              <a:buFont typeface="Corbel"/>
              <a:buAutoNum type="arabicPeriod"/>
            </a:pPr>
            <a:r>
              <a:rPr lang="en-GB" sz="2800" dirty="0"/>
              <a:t>State whether you are a current experienced mentor or a new mentor to be (in terms of the Project Module)</a:t>
            </a:r>
          </a:p>
          <a:p>
            <a:pPr marL="0" lvl="0" indent="0" algn="l" rtl="0">
              <a:spcBef>
                <a:spcPts val="0"/>
              </a:spcBef>
              <a:spcAft>
                <a:spcPts val="0"/>
              </a:spcAft>
              <a:buClr>
                <a:schemeClr val="dk1"/>
              </a:buClr>
              <a:buSzPts val="2800"/>
            </a:pPr>
            <a:endParaRPr lang="en-GB" dirty="0"/>
          </a:p>
          <a:p>
            <a:pPr marL="514350" lvl="0" indent="-514350" algn="l" rtl="0">
              <a:spcBef>
                <a:spcPts val="0"/>
              </a:spcBef>
              <a:spcAft>
                <a:spcPts val="0"/>
              </a:spcAft>
              <a:buClr>
                <a:schemeClr val="dk1"/>
              </a:buClr>
              <a:buSzPts val="2800"/>
              <a:buFont typeface="+mj-lt"/>
              <a:buAutoNum type="arabicPeriod" startAt="2"/>
            </a:pPr>
            <a:r>
              <a:rPr lang="en-GB" sz="2800" dirty="0"/>
              <a:t>Mention any other relevant experience aside from the Project Module of mentoring or being mentored</a:t>
            </a:r>
            <a:endParaRPr dirty="0"/>
          </a:p>
          <a:p>
            <a:pPr marL="0" lvl="0" indent="0" algn="l" rtl="0">
              <a:spcBef>
                <a:spcPts val="560"/>
              </a:spcBef>
              <a:spcAft>
                <a:spcPts val="0"/>
              </a:spcAft>
              <a:buClr>
                <a:schemeClr val="dk1"/>
              </a:buClr>
              <a:buSzPts val="2800"/>
              <a:buNone/>
            </a:pPr>
            <a:endParaRPr sz="2800" dirty="0"/>
          </a:p>
        </p:txBody>
      </p:sp>
      <p:sp>
        <p:nvSpPr>
          <p:cNvPr id="77" name="Google Shape;77;p13"/>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Welcome and introductions</a:t>
            </a:r>
            <a:endParaRPr/>
          </a:p>
        </p:txBody>
      </p:sp>
      <p:sp>
        <p:nvSpPr>
          <p:cNvPr id="78" name="Google Shape;78;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body" idx="1"/>
          </p:nvPr>
        </p:nvSpPr>
        <p:spPr>
          <a:xfrm>
            <a:off x="457200" y="1477818"/>
            <a:ext cx="8229600" cy="482138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Arial"/>
              <a:buChar char="•"/>
            </a:pPr>
            <a:r>
              <a:rPr lang="en-GB"/>
              <a:t>Preparation is key – write and rehearse the delivery of your content beforehand</a:t>
            </a:r>
            <a:endParaRPr/>
          </a:p>
          <a:p>
            <a:pPr marL="342900" lvl="0" indent="-342900" algn="l" rtl="0">
              <a:spcBef>
                <a:spcPts val="400"/>
              </a:spcBef>
              <a:spcAft>
                <a:spcPts val="0"/>
              </a:spcAft>
              <a:buClr>
                <a:schemeClr val="dk1"/>
              </a:buClr>
              <a:buSzPts val="2000"/>
              <a:buFont typeface="Arial"/>
              <a:buChar char="•"/>
            </a:pPr>
            <a:r>
              <a:rPr lang="en-GB"/>
              <a:t>Please wear your graduation robes, if possible</a:t>
            </a:r>
            <a:endParaRPr/>
          </a:p>
          <a:p>
            <a:pPr marL="342900" lvl="0" indent="-342900" algn="l" rtl="0">
              <a:spcBef>
                <a:spcPts val="400"/>
              </a:spcBef>
              <a:spcAft>
                <a:spcPts val="0"/>
              </a:spcAft>
              <a:buClr>
                <a:schemeClr val="dk1"/>
              </a:buClr>
              <a:buSzPts val="2000"/>
              <a:buFont typeface="Arial"/>
              <a:buChar char="•"/>
            </a:pPr>
            <a:r>
              <a:rPr lang="en-GB"/>
              <a:t>Avoid wearing patterned clothing (e.g. leopard print, stripes)</a:t>
            </a:r>
            <a:endParaRPr/>
          </a:p>
          <a:p>
            <a:pPr marL="342900" lvl="0" indent="-342900" algn="l" rtl="0">
              <a:spcBef>
                <a:spcPts val="400"/>
              </a:spcBef>
              <a:spcAft>
                <a:spcPts val="0"/>
              </a:spcAft>
              <a:buClr>
                <a:schemeClr val="dk1"/>
              </a:buClr>
              <a:buSzPts val="2000"/>
              <a:buFont typeface="Arial"/>
              <a:buChar char="•"/>
            </a:pPr>
            <a:r>
              <a:rPr lang="en-GB"/>
              <a:t>Wear clothing onto which a lapel microphone can be clipped and do not wear any clothing that will make noise during filming (e.g. metal jewellery)</a:t>
            </a:r>
            <a:endParaRPr/>
          </a:p>
          <a:p>
            <a:pPr marL="342900" lvl="0" indent="-342900" algn="l" rtl="0">
              <a:spcBef>
                <a:spcPts val="400"/>
              </a:spcBef>
              <a:spcAft>
                <a:spcPts val="0"/>
              </a:spcAft>
              <a:buClr>
                <a:schemeClr val="dk1"/>
              </a:buClr>
              <a:buSzPts val="2000"/>
              <a:buFont typeface="Arial"/>
              <a:buChar char="•"/>
            </a:pPr>
            <a:r>
              <a:rPr lang="en-GB"/>
              <a:t>Avoid wearing any clothing that could interfere with the microphone (e.g. scarves)</a:t>
            </a:r>
            <a:endParaRPr/>
          </a:p>
          <a:p>
            <a:pPr marL="342900" lvl="0" indent="-342900" algn="l" rtl="0">
              <a:spcBef>
                <a:spcPts val="400"/>
              </a:spcBef>
              <a:spcAft>
                <a:spcPts val="0"/>
              </a:spcAft>
              <a:buClr>
                <a:schemeClr val="dk1"/>
              </a:buClr>
              <a:buSzPts val="2000"/>
              <a:buFont typeface="Arial"/>
              <a:buChar char="•"/>
            </a:pPr>
            <a:r>
              <a:rPr lang="en-GB"/>
              <a:t>No food or drink in the Studio - but please feel free to bring bottled water</a:t>
            </a:r>
            <a:endParaRPr/>
          </a:p>
          <a:p>
            <a:pPr marL="342900" lvl="0" indent="-342900" algn="l" rtl="0">
              <a:spcBef>
                <a:spcPts val="400"/>
              </a:spcBef>
              <a:spcAft>
                <a:spcPts val="0"/>
              </a:spcAft>
              <a:buClr>
                <a:schemeClr val="dk1"/>
              </a:buClr>
              <a:buSzPts val="2000"/>
              <a:buFont typeface="Arial"/>
              <a:buChar char="•"/>
            </a:pPr>
            <a:r>
              <a:rPr lang="en-GB"/>
              <a:t>Make sure you arrive on time - Studio time is limited </a:t>
            </a:r>
            <a:endParaRPr/>
          </a:p>
          <a:p>
            <a:pPr marL="342900" lvl="0" indent="-342900" algn="l" rtl="0">
              <a:spcBef>
                <a:spcPts val="400"/>
              </a:spcBef>
              <a:spcAft>
                <a:spcPts val="0"/>
              </a:spcAft>
              <a:buClr>
                <a:schemeClr val="dk1"/>
              </a:buClr>
              <a:buSzPts val="2000"/>
              <a:buFont typeface="Arial"/>
              <a:buChar char="•"/>
            </a:pPr>
            <a:r>
              <a:rPr lang="en-GB"/>
              <a:t>Be yourselves and smile – treat it as a relaxed normal conversation and try to not let nerves get in the way!</a:t>
            </a:r>
            <a:endParaRPr/>
          </a:p>
        </p:txBody>
      </p:sp>
      <p:sp>
        <p:nvSpPr>
          <p:cNvPr id="150" name="Google Shape;150;p22"/>
          <p:cNvSpPr txBox="1">
            <a:spLocks noGrp="1"/>
          </p:cNvSpPr>
          <p:nvPr>
            <p:ph type="title"/>
          </p:nvPr>
        </p:nvSpPr>
        <p:spPr>
          <a:xfrm>
            <a:off x="457200" y="136525"/>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General advice from the Video Studio team: filming around graduation</a:t>
            </a:r>
            <a:endParaRPr/>
          </a:p>
        </p:txBody>
      </p:sp>
      <p:sp>
        <p:nvSpPr>
          <p:cNvPr id="151" name="Google Shape;151;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40</a:t>
            </a:fld>
            <a:endParaRPr/>
          </a:p>
        </p:txBody>
      </p:sp>
    </p:spTree>
    <p:extLst>
      <p:ext uri="{BB962C8B-B14F-4D97-AF65-F5344CB8AC3E}">
        <p14:creationId xmlns:p14="http://schemas.microsoft.com/office/powerpoint/2010/main" val="1325594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body" idx="1"/>
          </p:nvPr>
        </p:nvSpPr>
        <p:spPr>
          <a:xfrm>
            <a:off x="457200" y="1477818"/>
            <a:ext cx="8229600" cy="4821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600"/>
              <a:buNone/>
            </a:pPr>
            <a:r>
              <a:rPr lang="en-GB" sz="2600"/>
              <a:t>Videos can be recorded remotely via Panopto – details will be emailed to you</a:t>
            </a:r>
            <a:endParaRPr/>
          </a:p>
          <a:p>
            <a:pPr marL="0" lvl="0" indent="0" algn="l" rtl="0">
              <a:lnSpc>
                <a:spcPct val="90000"/>
              </a:lnSpc>
              <a:spcBef>
                <a:spcPts val="520"/>
              </a:spcBef>
              <a:spcAft>
                <a:spcPts val="0"/>
              </a:spcAft>
              <a:buClr>
                <a:schemeClr val="dk1"/>
              </a:buClr>
              <a:buSzPts val="2600"/>
              <a:buNone/>
            </a:pPr>
            <a:endParaRPr sz="2600"/>
          </a:p>
          <a:p>
            <a:pPr marL="0" lvl="0" indent="0" algn="l" rtl="0">
              <a:lnSpc>
                <a:spcPct val="90000"/>
              </a:lnSpc>
              <a:spcBef>
                <a:spcPts val="520"/>
              </a:spcBef>
              <a:spcAft>
                <a:spcPts val="0"/>
              </a:spcAft>
              <a:buClr>
                <a:schemeClr val="dk1"/>
              </a:buClr>
              <a:buSzPts val="2600"/>
              <a:buNone/>
            </a:pPr>
            <a:r>
              <a:rPr lang="en-GB" sz="2600"/>
              <a:t>Videos sent in remotely from different mentors will be edited together, along with filming done of alumni in graduation gowns, to develop a series of videos where each video captures responses to a single (or two/three related) question(s)</a:t>
            </a:r>
            <a:endParaRPr/>
          </a:p>
          <a:p>
            <a:pPr marL="0" lvl="0" indent="0" algn="l" rtl="0">
              <a:lnSpc>
                <a:spcPct val="90000"/>
              </a:lnSpc>
              <a:spcBef>
                <a:spcPts val="520"/>
              </a:spcBef>
              <a:spcAft>
                <a:spcPts val="0"/>
              </a:spcAft>
              <a:buClr>
                <a:schemeClr val="dk1"/>
              </a:buClr>
              <a:buSzPts val="2600"/>
              <a:buNone/>
            </a:pPr>
            <a:endParaRPr sz="2600"/>
          </a:p>
          <a:p>
            <a:pPr marL="0" lvl="0" indent="0" algn="l" rtl="0">
              <a:lnSpc>
                <a:spcPct val="90000"/>
              </a:lnSpc>
              <a:spcBef>
                <a:spcPts val="520"/>
              </a:spcBef>
              <a:spcAft>
                <a:spcPts val="0"/>
              </a:spcAft>
              <a:buClr>
                <a:schemeClr val="dk1"/>
              </a:buClr>
              <a:buSzPts val="2600"/>
              <a:buNone/>
            </a:pPr>
            <a:r>
              <a:rPr lang="en-GB" sz="2600"/>
              <a:t>Note that it is likely that not everything in the original videos will be included in the final videos released to students</a:t>
            </a:r>
            <a:endParaRPr/>
          </a:p>
        </p:txBody>
      </p:sp>
      <p:sp>
        <p:nvSpPr>
          <p:cNvPr id="157" name="Google Shape;157;p23"/>
          <p:cNvSpPr txBox="1">
            <a:spLocks noGrp="1"/>
          </p:cNvSpPr>
          <p:nvPr>
            <p:ph type="title"/>
          </p:nvPr>
        </p:nvSpPr>
        <p:spPr>
          <a:xfrm>
            <a:off x="457201" y="136525"/>
            <a:ext cx="6705600" cy="7658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Remotely recorded videos and editing</a:t>
            </a:r>
            <a:endParaRPr/>
          </a:p>
        </p:txBody>
      </p:sp>
      <p:sp>
        <p:nvSpPr>
          <p:cNvPr id="158" name="Google Shape;158;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41</a:t>
            </a:fld>
            <a:endParaRPr/>
          </a:p>
        </p:txBody>
      </p:sp>
    </p:spTree>
    <p:extLst>
      <p:ext uri="{BB962C8B-B14F-4D97-AF65-F5344CB8AC3E}">
        <p14:creationId xmlns:p14="http://schemas.microsoft.com/office/powerpoint/2010/main" val="335513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body" idx="1"/>
          </p:nvPr>
        </p:nvSpPr>
        <p:spPr>
          <a:xfrm>
            <a:off x="457200" y="1237673"/>
            <a:ext cx="8229600" cy="506152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555"/>
              </a:spcBef>
              <a:spcAft>
                <a:spcPts val="0"/>
              </a:spcAft>
              <a:buNone/>
            </a:pPr>
            <a:r>
              <a:rPr lang="en-GB" sz="2400" dirty="0"/>
              <a:t>Group mentorship model with a group of mentors supporting all students (with a 2 year gap between cohorts), from a distance</a:t>
            </a:r>
            <a:endParaRPr sz="2400" dirty="0"/>
          </a:p>
          <a:p>
            <a:pPr marL="0" lvl="0" indent="0" algn="l" rtl="0">
              <a:lnSpc>
                <a:spcPct val="80000"/>
              </a:lnSpc>
              <a:spcBef>
                <a:spcPts val="555"/>
              </a:spcBef>
              <a:spcAft>
                <a:spcPts val="0"/>
              </a:spcAft>
              <a:buNone/>
            </a:pPr>
            <a:endParaRPr lang="en-GB" sz="2400" dirty="0"/>
          </a:p>
          <a:p>
            <a:pPr marL="0" lvl="0" indent="0" algn="l" rtl="0">
              <a:lnSpc>
                <a:spcPct val="80000"/>
              </a:lnSpc>
              <a:spcBef>
                <a:spcPts val="555"/>
              </a:spcBef>
              <a:spcAft>
                <a:spcPts val="0"/>
              </a:spcAft>
              <a:buNone/>
            </a:pPr>
            <a:r>
              <a:rPr lang="en-GB" sz="2400" b="1" dirty="0"/>
              <a:t>Components to streamlined sustainable mentorship scheme:</a:t>
            </a:r>
          </a:p>
          <a:p>
            <a:pPr lvl="0" indent="-457200" algn="l" rtl="0">
              <a:lnSpc>
                <a:spcPct val="80000"/>
              </a:lnSpc>
              <a:spcBef>
                <a:spcPts val="555"/>
              </a:spcBef>
              <a:spcAft>
                <a:spcPts val="0"/>
              </a:spcAft>
              <a:buFont typeface="+mj-lt"/>
              <a:buAutoNum type="arabicPeriod"/>
            </a:pPr>
            <a:r>
              <a:rPr lang="en-GB" sz="2400" dirty="0"/>
              <a:t>Moodle discussion forum interactions with students, Alumni Mentors, PMOs and Library staff</a:t>
            </a:r>
            <a:endParaRPr sz="2400" dirty="0"/>
          </a:p>
          <a:p>
            <a:pPr marL="914400" lvl="0" indent="-457200" algn="l" rtl="0">
              <a:lnSpc>
                <a:spcPct val="80000"/>
              </a:lnSpc>
              <a:spcBef>
                <a:spcPts val="555"/>
              </a:spcBef>
              <a:spcAft>
                <a:spcPts val="0"/>
              </a:spcAft>
              <a:buFont typeface="+mj-lt"/>
              <a:buAutoNum type="arabicPeriod"/>
            </a:pPr>
            <a:endParaRPr sz="2400" dirty="0"/>
          </a:p>
          <a:p>
            <a:pPr lvl="0" indent="-457200" algn="l" rtl="0">
              <a:lnSpc>
                <a:spcPct val="80000"/>
              </a:lnSpc>
              <a:spcBef>
                <a:spcPts val="555"/>
              </a:spcBef>
              <a:spcAft>
                <a:spcPts val="0"/>
              </a:spcAft>
              <a:buFont typeface="+mj-lt"/>
              <a:buAutoNum type="arabicPeriod"/>
            </a:pPr>
            <a:r>
              <a:rPr lang="en-GB" sz="2400" dirty="0"/>
              <a:t>Collaborate Ultra sessions with students, Alumni Mentors, PMOs and Library staff at key project stages</a:t>
            </a:r>
          </a:p>
          <a:p>
            <a:pPr lvl="0" indent="-457200" algn="l" rtl="0">
              <a:lnSpc>
                <a:spcPct val="80000"/>
              </a:lnSpc>
              <a:spcBef>
                <a:spcPts val="555"/>
              </a:spcBef>
              <a:spcAft>
                <a:spcPts val="0"/>
              </a:spcAft>
              <a:buFont typeface="+mj-lt"/>
              <a:buAutoNum type="arabicPeriod"/>
            </a:pPr>
            <a:endParaRPr lang="en-GB" sz="2400" dirty="0"/>
          </a:p>
          <a:p>
            <a:pPr marL="0" indent="0">
              <a:lnSpc>
                <a:spcPct val="80000"/>
              </a:lnSpc>
              <a:spcBef>
                <a:spcPts val="555"/>
              </a:spcBef>
            </a:pPr>
            <a:r>
              <a:rPr lang="en-GB" sz="2400" b="1" dirty="0"/>
              <a:t>Added extra if time/resources permit</a:t>
            </a:r>
            <a:r>
              <a:rPr lang="en-GB" sz="2400" dirty="0"/>
              <a:t>:</a:t>
            </a:r>
          </a:p>
          <a:p>
            <a:pPr lvl="0" indent="-457200">
              <a:lnSpc>
                <a:spcPct val="80000"/>
              </a:lnSpc>
              <a:spcBef>
                <a:spcPts val="555"/>
              </a:spcBef>
              <a:buFont typeface="+mj-lt"/>
              <a:buAutoNum type="arabicPeriod" startAt="3"/>
            </a:pPr>
            <a:r>
              <a:rPr lang="en-GB" sz="2400" dirty="0"/>
              <a:t>Videos responding to Project Module Organiser (PMO) questions about your experience on the Project Module</a:t>
            </a:r>
          </a:p>
          <a:p>
            <a:pPr marL="0" lvl="0" indent="0">
              <a:lnSpc>
                <a:spcPct val="80000"/>
              </a:lnSpc>
              <a:spcBef>
                <a:spcPts val="555"/>
              </a:spcBef>
              <a:buSzPts val="1100"/>
            </a:pPr>
            <a:endParaRPr lang="en-GB" sz="2400" dirty="0"/>
          </a:p>
          <a:p>
            <a:pPr marL="0" lvl="0" indent="0" algn="l" rtl="0">
              <a:lnSpc>
                <a:spcPct val="80000"/>
              </a:lnSpc>
              <a:spcBef>
                <a:spcPts val="555"/>
              </a:spcBef>
              <a:spcAft>
                <a:spcPts val="0"/>
              </a:spcAft>
              <a:buClr>
                <a:schemeClr val="dk1"/>
              </a:buClr>
              <a:buSzPts val="1100"/>
              <a:buFont typeface="Arial"/>
              <a:buNone/>
            </a:pPr>
            <a:endParaRPr sz="2400" dirty="0"/>
          </a:p>
          <a:p>
            <a:pPr marL="0" lvl="0" indent="0" algn="l" rtl="0">
              <a:lnSpc>
                <a:spcPct val="80000"/>
              </a:lnSpc>
              <a:spcBef>
                <a:spcPts val="555"/>
              </a:spcBef>
              <a:spcAft>
                <a:spcPts val="0"/>
              </a:spcAft>
              <a:buNone/>
            </a:pPr>
            <a:endParaRPr sz="2400" dirty="0"/>
          </a:p>
        </p:txBody>
      </p:sp>
      <p:sp>
        <p:nvSpPr>
          <p:cNvPr id="84" name="Google Shape;84;p14"/>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Formats of support from mentors</a:t>
            </a:r>
            <a:endParaRPr/>
          </a:p>
        </p:txBody>
      </p:sp>
      <p:sp>
        <p:nvSpPr>
          <p:cNvPr id="85" name="Google Shape;85;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457201" y="103642"/>
            <a:ext cx="6705600" cy="62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Some words/phrases we might associate with the role of mentor</a:t>
            </a:r>
            <a:endParaRPr/>
          </a:p>
        </p:txBody>
      </p:sp>
      <p:pic>
        <p:nvPicPr>
          <p:cNvPr id="92" name="Google Shape;92;p15"/>
          <p:cNvPicPr preferRelativeResize="0"/>
          <p:nvPr/>
        </p:nvPicPr>
        <p:blipFill rotWithShape="1">
          <a:blip r:embed="rId3">
            <a:alphaModFix/>
          </a:blip>
          <a:srcRect/>
          <a:stretch/>
        </p:blipFill>
        <p:spPr>
          <a:xfrm>
            <a:off x="3810001" y="2521527"/>
            <a:ext cx="4100945" cy="2733964"/>
          </a:xfrm>
          <a:prstGeom prst="rect">
            <a:avLst/>
          </a:prstGeom>
          <a:noFill/>
          <a:ln>
            <a:noFill/>
          </a:ln>
        </p:spPr>
      </p:pic>
      <p:sp>
        <p:nvSpPr>
          <p:cNvPr id="93" name="Google Shape;93;p1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94" name="Google Shape;94;p15"/>
          <p:cNvSpPr txBox="1">
            <a:spLocks noGrp="1"/>
          </p:cNvSpPr>
          <p:nvPr>
            <p:ph type="body" idx="1"/>
          </p:nvPr>
        </p:nvSpPr>
        <p:spPr>
          <a:xfrm>
            <a:off x="457200" y="1581368"/>
            <a:ext cx="8229600" cy="48213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Clr>
                <a:schemeClr val="dk1"/>
              </a:buClr>
              <a:buSzPts val="2000"/>
              <a:buNone/>
            </a:pPr>
            <a:r>
              <a:rPr lang="en-GB" sz="2400"/>
              <a:t>What words/phrases do you associate with the role of mentor?</a:t>
            </a:r>
            <a:endParaRPr sz="2400"/>
          </a:p>
          <a:p>
            <a:pPr marL="0" lvl="0" indent="0" algn="l" rtl="0">
              <a:spcBef>
                <a:spcPts val="400"/>
              </a:spcBef>
              <a:spcAft>
                <a:spcPts val="0"/>
              </a:spcAft>
              <a:buClr>
                <a:schemeClr val="dk1"/>
              </a:buClr>
              <a:buSzPts val="2000"/>
              <a:buNone/>
            </a:pP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body" idx="1"/>
          </p:nvPr>
        </p:nvSpPr>
        <p:spPr>
          <a:xfrm>
            <a:off x="457200" y="1477818"/>
            <a:ext cx="8229600" cy="4821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GB"/>
              <a:t>Listening</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Sharing experience</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Facilitating</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Encouraging </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Supporting</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Challenging (gently)</a:t>
            </a:r>
            <a:endParaRPr/>
          </a:p>
          <a:p>
            <a:pPr marL="0" lvl="0" indent="0" algn="l" rtl="0">
              <a:spcBef>
                <a:spcPts val="400"/>
              </a:spcBef>
              <a:spcAft>
                <a:spcPts val="0"/>
              </a:spcAft>
              <a:buClr>
                <a:schemeClr val="dk1"/>
              </a:buClr>
              <a:buSzPts val="2000"/>
              <a:buNone/>
            </a:pPr>
            <a:endParaRPr/>
          </a:p>
          <a:p>
            <a:pPr marL="0" lvl="0" indent="0" algn="l" rtl="0">
              <a:spcBef>
                <a:spcPts val="400"/>
              </a:spcBef>
              <a:spcAft>
                <a:spcPts val="0"/>
              </a:spcAft>
              <a:buClr>
                <a:schemeClr val="dk1"/>
              </a:buClr>
              <a:buSzPts val="2000"/>
              <a:buNone/>
            </a:pPr>
            <a:r>
              <a:rPr lang="en-GB"/>
              <a:t>Inspiring</a:t>
            </a:r>
            <a:endParaRPr/>
          </a:p>
          <a:p>
            <a:pPr marL="0" lvl="0" indent="0" algn="l" rtl="0">
              <a:spcBef>
                <a:spcPts val="400"/>
              </a:spcBef>
              <a:spcAft>
                <a:spcPts val="0"/>
              </a:spcAft>
              <a:buClr>
                <a:schemeClr val="dk1"/>
              </a:buClr>
              <a:buSzPts val="2000"/>
              <a:buNone/>
            </a:pPr>
            <a:endParaRPr/>
          </a:p>
        </p:txBody>
      </p:sp>
      <p:sp>
        <p:nvSpPr>
          <p:cNvPr id="101" name="Google Shape;101;p16"/>
          <p:cNvSpPr txBox="1">
            <a:spLocks noGrp="1"/>
          </p:cNvSpPr>
          <p:nvPr>
            <p:ph type="title"/>
          </p:nvPr>
        </p:nvSpPr>
        <p:spPr>
          <a:xfrm>
            <a:off x="457201" y="10364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Some words/phrases we might associate with the role of mentor</a:t>
            </a:r>
            <a:endParaRPr/>
          </a:p>
        </p:txBody>
      </p:sp>
      <p:pic>
        <p:nvPicPr>
          <p:cNvPr id="102" name="Google Shape;102;p16"/>
          <p:cNvPicPr preferRelativeResize="0"/>
          <p:nvPr/>
        </p:nvPicPr>
        <p:blipFill rotWithShape="1">
          <a:blip r:embed="rId3">
            <a:alphaModFix/>
          </a:blip>
          <a:srcRect/>
          <a:stretch/>
        </p:blipFill>
        <p:spPr>
          <a:xfrm>
            <a:off x="3810001" y="2521527"/>
            <a:ext cx="4100946" cy="2733964"/>
          </a:xfrm>
          <a:prstGeom prst="rect">
            <a:avLst/>
          </a:prstGeom>
          <a:noFill/>
          <a:ln>
            <a:noFill/>
          </a:ln>
        </p:spPr>
      </p:pic>
      <p:sp>
        <p:nvSpPr>
          <p:cNvPr id="103" name="Google Shape;103;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0">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body" idx="1"/>
          </p:nvPr>
        </p:nvSpPr>
        <p:spPr>
          <a:xfrm>
            <a:off x="457199" y="1046301"/>
            <a:ext cx="8518849" cy="564374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Arial"/>
              <a:buChar char="•"/>
            </a:pPr>
            <a:r>
              <a:rPr lang="en-GB"/>
              <a:t>Companions to ‘walk’ empathetically with mentees through the ups and downs of their MSc project work</a:t>
            </a:r>
            <a:endParaRPr/>
          </a:p>
          <a:p>
            <a:pPr marL="342900" lvl="0" indent="-342900" algn="l" rtl="0">
              <a:spcBef>
                <a:spcPts val="400"/>
              </a:spcBef>
              <a:spcAft>
                <a:spcPts val="0"/>
              </a:spcAft>
              <a:buClr>
                <a:schemeClr val="dk1"/>
              </a:buClr>
              <a:buSzPts val="2000"/>
              <a:buFont typeface="Arial"/>
              <a:buChar char="•"/>
            </a:pPr>
            <a:r>
              <a:rPr lang="en-GB"/>
              <a:t>Offer your own experiences by talking/writing as “I did this and then found that I needed to….” or “I found this helped me…” rather than giving advice to mentees (e.g. not “I think you should…”)</a:t>
            </a:r>
            <a:endParaRPr/>
          </a:p>
          <a:p>
            <a:pPr marL="342900" lvl="0" indent="-342900" algn="l" rtl="0">
              <a:spcBef>
                <a:spcPts val="400"/>
              </a:spcBef>
              <a:spcAft>
                <a:spcPts val="0"/>
              </a:spcAft>
              <a:buClr>
                <a:schemeClr val="dk1"/>
              </a:buClr>
              <a:buSzPts val="2000"/>
              <a:buFont typeface="Arial"/>
              <a:buChar char="•"/>
            </a:pPr>
            <a:r>
              <a:rPr lang="en-GB"/>
              <a:t>Note that it is the role of staff (supervisors and PMOs) to guide and advise students, not the role of mentors</a:t>
            </a:r>
            <a:endParaRPr/>
          </a:p>
          <a:p>
            <a:pPr marL="342900" lvl="0" indent="-342900" algn="l" rtl="0">
              <a:spcBef>
                <a:spcPts val="400"/>
              </a:spcBef>
              <a:spcAft>
                <a:spcPts val="0"/>
              </a:spcAft>
              <a:buClr>
                <a:schemeClr val="dk1"/>
              </a:buClr>
              <a:buSzPts val="2000"/>
              <a:buFont typeface="Arial"/>
              <a:buChar char="•"/>
            </a:pPr>
            <a:r>
              <a:rPr lang="en-GB"/>
              <a:t>Share what you would have done differently with the benefit of hindsight</a:t>
            </a:r>
            <a:endParaRPr/>
          </a:p>
          <a:p>
            <a:pPr marL="342900" lvl="0" indent="-342900" algn="l" rtl="0">
              <a:spcBef>
                <a:spcPts val="400"/>
              </a:spcBef>
              <a:spcAft>
                <a:spcPts val="0"/>
              </a:spcAft>
              <a:buClr>
                <a:schemeClr val="dk1"/>
              </a:buClr>
              <a:buSzPts val="2000"/>
              <a:buFont typeface="Arial"/>
              <a:buChar char="•"/>
            </a:pPr>
            <a:r>
              <a:rPr lang="en-GB"/>
              <a:t>Ask mentees questions to support their Masters-level independent critical thinking, e.g. “Have you considered….?” or “What will you do if….?”</a:t>
            </a:r>
            <a:endParaRPr/>
          </a:p>
          <a:p>
            <a:pPr marL="342900" lvl="0" indent="-342900" algn="l" rtl="0">
              <a:spcBef>
                <a:spcPts val="400"/>
              </a:spcBef>
              <a:spcAft>
                <a:spcPts val="0"/>
              </a:spcAft>
              <a:buClr>
                <a:schemeClr val="dk1"/>
              </a:buClr>
              <a:buSzPts val="2000"/>
              <a:buFont typeface="Arial"/>
              <a:buChar char="•"/>
            </a:pPr>
            <a:r>
              <a:rPr lang="en-GB"/>
              <a:t>If you do make the occasional suggestion then refer students to check these with their supervisors or PMO</a:t>
            </a:r>
            <a:endParaRPr/>
          </a:p>
          <a:p>
            <a:pPr marL="342900" lvl="0" indent="-342900" algn="l" rtl="0">
              <a:spcBef>
                <a:spcPts val="400"/>
              </a:spcBef>
              <a:spcAft>
                <a:spcPts val="0"/>
              </a:spcAft>
              <a:buClr>
                <a:schemeClr val="dk1"/>
              </a:buClr>
              <a:buSzPts val="2000"/>
              <a:buFont typeface="Arial"/>
              <a:buChar char="•"/>
            </a:pPr>
            <a:r>
              <a:rPr lang="en-GB"/>
              <a:t>Sign off written communications as “Alumni mentor” so that students are aware of your role (and make role similarly clear in verbal communications)</a:t>
            </a:r>
            <a:endParaRPr/>
          </a:p>
          <a:p>
            <a:pPr marL="342900" lvl="0" indent="-342900" algn="l" rtl="0">
              <a:spcBef>
                <a:spcPts val="400"/>
              </a:spcBef>
              <a:spcAft>
                <a:spcPts val="0"/>
              </a:spcAft>
              <a:buClr>
                <a:schemeClr val="dk1"/>
              </a:buClr>
              <a:buSzPts val="2000"/>
              <a:buFont typeface="Arial"/>
              <a:buChar char="•"/>
            </a:pPr>
            <a:r>
              <a:rPr lang="en-GB"/>
              <a:t>Contribute your own ideas to the development of this scheme, including this package of mentor training for future mentors</a:t>
            </a:r>
            <a:endParaRPr/>
          </a:p>
        </p:txBody>
      </p:sp>
      <p:sp>
        <p:nvSpPr>
          <p:cNvPr id="110" name="Google Shape;110;p17"/>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Font typeface="Constantia"/>
              <a:buNone/>
            </a:pPr>
            <a:r>
              <a:rPr lang="en-GB"/>
              <a:t>Role of mentors</a:t>
            </a:r>
            <a:endParaRPr/>
          </a:p>
        </p:txBody>
      </p:sp>
      <p:sp>
        <p:nvSpPr>
          <p:cNvPr id="111" name="Google Shape;111;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457201" y="279132"/>
            <a:ext cx="6705600" cy="6232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80"/>
              <a:buFont typeface="Constantia"/>
              <a:buNone/>
            </a:pPr>
            <a:r>
              <a:rPr lang="en-GB" sz="2880"/>
              <a:t>Developmental model of mentoring</a:t>
            </a:r>
            <a:endParaRPr/>
          </a:p>
        </p:txBody>
      </p:sp>
      <p:sp>
        <p:nvSpPr>
          <p:cNvPr id="165" name="Google Shape;165;p24"/>
          <p:cNvSpPr txBox="1"/>
          <p:nvPr/>
        </p:nvSpPr>
        <p:spPr>
          <a:xfrm>
            <a:off x="3174226" y="3548674"/>
            <a:ext cx="2824330" cy="646331"/>
          </a:xfrm>
          <a:prstGeom prst="rect">
            <a:avLst/>
          </a:prstGeom>
          <a:noFill/>
          <a:ln>
            <a:noFill/>
          </a:ln>
        </p:spPr>
        <p:txBody>
          <a:bodyPr spcFirstLastPara="1" wrap="square" lIns="91425" tIns="45700" rIns="91425" bIns="45700" anchor="t" anchorCtr="0">
            <a:noAutofit/>
          </a:bodyPr>
          <a:lstStyle/>
          <a:p>
            <a:pPr marL="457200" marR="0" lvl="1" indent="-342900" algn="ctr" rtl="0">
              <a:spcBef>
                <a:spcPts val="0"/>
              </a:spcBef>
              <a:spcAft>
                <a:spcPts val="0"/>
              </a:spcAft>
              <a:buNone/>
            </a:pPr>
            <a:r>
              <a:rPr lang="en-GB" sz="1800" b="0" i="0" u="none" strike="noStrike" cap="none">
                <a:solidFill>
                  <a:schemeClr val="dk1"/>
                </a:solidFill>
                <a:latin typeface="Corbel"/>
                <a:ea typeface="Corbel"/>
                <a:cs typeface="Corbel"/>
                <a:sym typeface="Corbel"/>
              </a:rPr>
              <a:t>Encourages mentees to do things themselves</a:t>
            </a:r>
            <a:endParaRPr/>
          </a:p>
        </p:txBody>
      </p:sp>
      <p:sp>
        <p:nvSpPr>
          <p:cNvPr id="166" name="Google Shape;166;p24"/>
          <p:cNvSpPr txBox="1"/>
          <p:nvPr/>
        </p:nvSpPr>
        <p:spPr>
          <a:xfrm>
            <a:off x="106064" y="5629440"/>
            <a:ext cx="3310759" cy="369332"/>
          </a:xfrm>
          <a:prstGeom prst="rect">
            <a:avLst/>
          </a:prstGeom>
          <a:noFill/>
          <a:ln>
            <a:noFill/>
          </a:ln>
        </p:spPr>
        <p:txBody>
          <a:bodyPr spcFirstLastPara="1" wrap="square" lIns="91425" tIns="45700" rIns="91425" bIns="45700" anchor="t" anchorCtr="0">
            <a:noAutofit/>
          </a:bodyPr>
          <a:lstStyle/>
          <a:p>
            <a:pPr marL="457200" marR="0" lvl="1" indent="-342900" algn="ctr" rtl="0">
              <a:spcBef>
                <a:spcPts val="0"/>
              </a:spcBef>
              <a:spcAft>
                <a:spcPts val="0"/>
              </a:spcAft>
              <a:buNone/>
            </a:pPr>
            <a:r>
              <a:rPr lang="en-GB" sz="1800" b="0" i="0" u="none" strike="noStrike" cap="none">
                <a:solidFill>
                  <a:schemeClr val="dk1"/>
                </a:solidFill>
                <a:latin typeface="Corbel"/>
                <a:ea typeface="Corbel"/>
                <a:cs typeface="Corbel"/>
                <a:sym typeface="Corbel"/>
              </a:rPr>
              <a:t>Each mentee in driving seat</a:t>
            </a:r>
            <a:endParaRPr/>
          </a:p>
        </p:txBody>
      </p:sp>
      <p:sp>
        <p:nvSpPr>
          <p:cNvPr id="167" name="Google Shape;167;p24"/>
          <p:cNvSpPr txBox="1"/>
          <p:nvPr/>
        </p:nvSpPr>
        <p:spPr>
          <a:xfrm>
            <a:off x="2941514" y="4820112"/>
            <a:ext cx="3310759" cy="369332"/>
          </a:xfrm>
          <a:prstGeom prst="rect">
            <a:avLst/>
          </a:prstGeom>
          <a:noFill/>
          <a:ln>
            <a:noFill/>
          </a:ln>
        </p:spPr>
        <p:txBody>
          <a:bodyPr spcFirstLastPara="1" wrap="square" lIns="91425" tIns="45700" rIns="91425" bIns="45700" anchor="t" anchorCtr="0">
            <a:noAutofit/>
          </a:bodyPr>
          <a:lstStyle/>
          <a:p>
            <a:pPr marL="457200" marR="0" lvl="1" indent="-342900" algn="ctr" rtl="0">
              <a:spcBef>
                <a:spcPts val="0"/>
              </a:spcBef>
              <a:spcAft>
                <a:spcPts val="0"/>
              </a:spcAft>
              <a:buNone/>
            </a:pPr>
            <a:r>
              <a:rPr lang="en-GB" sz="1800" b="0" i="0" u="none" strike="noStrike" cap="none">
                <a:solidFill>
                  <a:schemeClr val="dk1"/>
                </a:solidFill>
                <a:latin typeface="Corbel"/>
                <a:ea typeface="Corbel"/>
                <a:cs typeface="Corbel"/>
                <a:sym typeface="Corbel"/>
              </a:rPr>
              <a:t>No line of accountability</a:t>
            </a:r>
            <a:endParaRPr/>
          </a:p>
        </p:txBody>
      </p:sp>
      <p:sp>
        <p:nvSpPr>
          <p:cNvPr id="168" name="Google Shape;168;p24"/>
          <p:cNvSpPr txBox="1"/>
          <p:nvPr/>
        </p:nvSpPr>
        <p:spPr>
          <a:xfrm>
            <a:off x="6943828" y="5258813"/>
            <a:ext cx="1705631" cy="1200329"/>
          </a:xfrm>
          <a:prstGeom prst="rect">
            <a:avLst/>
          </a:prstGeom>
          <a:noFill/>
          <a:ln>
            <a:noFill/>
          </a:ln>
        </p:spPr>
        <p:txBody>
          <a:bodyPr spcFirstLastPara="1" wrap="square" lIns="91425" tIns="45700" rIns="91425" bIns="45700" anchor="t" anchorCtr="0">
            <a:noAutofit/>
          </a:bodyPr>
          <a:lstStyle/>
          <a:p>
            <a:pPr marL="457200" marR="0" lvl="1" indent="-342900" algn="ctr" rtl="0">
              <a:spcBef>
                <a:spcPts val="0"/>
              </a:spcBef>
              <a:spcAft>
                <a:spcPts val="0"/>
              </a:spcAft>
              <a:buNone/>
            </a:pPr>
            <a:r>
              <a:rPr lang="en-GB" sz="1800" b="0" i="0" u="none" strike="noStrike" cap="none">
                <a:solidFill>
                  <a:schemeClr val="dk1"/>
                </a:solidFill>
                <a:latin typeface="Corbel"/>
                <a:ea typeface="Corbel"/>
                <a:cs typeface="Corbel"/>
                <a:sym typeface="Corbel"/>
              </a:rPr>
              <a:t>It’s about experience not hierarchy</a:t>
            </a:r>
            <a:endParaRPr/>
          </a:p>
        </p:txBody>
      </p:sp>
      <p:sp>
        <p:nvSpPr>
          <p:cNvPr id="169" name="Google Shape;169;p24"/>
          <p:cNvSpPr txBox="1"/>
          <p:nvPr/>
        </p:nvSpPr>
        <p:spPr>
          <a:xfrm>
            <a:off x="544851" y="1844998"/>
            <a:ext cx="1743719" cy="20313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0" i="0" u="none" strike="noStrike" cap="none">
                <a:solidFill>
                  <a:schemeClr val="dk1"/>
                </a:solidFill>
                <a:latin typeface="Corbel"/>
                <a:ea typeface="Corbel"/>
                <a:cs typeface="Corbel"/>
                <a:sym typeface="Corbel"/>
              </a:rPr>
              <a:t>Recognition of value for both mentors and mentees - mutuality of learning</a:t>
            </a:r>
            <a:endParaRPr/>
          </a:p>
          <a:p>
            <a:pPr marL="0" marR="0" lvl="0" indent="0" algn="ctr" rtl="0">
              <a:spcBef>
                <a:spcPts val="0"/>
              </a:spcBef>
              <a:spcAft>
                <a:spcPts val="0"/>
              </a:spcAft>
              <a:buNone/>
            </a:pPr>
            <a:endParaRPr sz="1800" b="0" i="0" u="none" strike="noStrike" cap="none">
              <a:solidFill>
                <a:schemeClr val="dk1"/>
              </a:solidFill>
              <a:latin typeface="Corbel"/>
              <a:ea typeface="Corbel"/>
              <a:cs typeface="Corbel"/>
              <a:sym typeface="Corbel"/>
            </a:endParaRPr>
          </a:p>
        </p:txBody>
      </p:sp>
      <p:sp>
        <p:nvSpPr>
          <p:cNvPr id="170" name="Google Shape;170;p24"/>
          <p:cNvSpPr txBox="1"/>
          <p:nvPr/>
        </p:nvSpPr>
        <p:spPr>
          <a:xfrm>
            <a:off x="6493165" y="1666186"/>
            <a:ext cx="2156294"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0" i="0" u="none" strike="noStrike" cap="none">
                <a:solidFill>
                  <a:schemeClr val="dk1"/>
                </a:solidFill>
                <a:latin typeface="Corbel"/>
                <a:ea typeface="Corbel"/>
                <a:cs typeface="Corbel"/>
                <a:sym typeface="Corbel"/>
              </a:rPr>
              <a:t>Mentors encourages autonomy and self development, identifying </a:t>
            </a:r>
            <a:r>
              <a:rPr lang="en-GB" sz="1800" b="1" i="1" u="none" strike="noStrike" cap="none">
                <a:solidFill>
                  <a:schemeClr val="dk1"/>
                </a:solidFill>
                <a:latin typeface="Corbel"/>
                <a:ea typeface="Corbel"/>
                <a:cs typeface="Corbel"/>
                <a:sym typeface="Corbel"/>
              </a:rPr>
              <a:t>not providing </a:t>
            </a:r>
            <a:r>
              <a:rPr lang="en-GB" sz="1800" b="0" i="0" u="none" strike="noStrike" cap="none">
                <a:solidFill>
                  <a:schemeClr val="dk1"/>
                </a:solidFill>
                <a:latin typeface="Corbel"/>
                <a:ea typeface="Corbel"/>
                <a:cs typeface="Corbel"/>
                <a:sym typeface="Corbel"/>
              </a:rPr>
              <a:t>opportunities for development</a:t>
            </a:r>
            <a:endParaRPr/>
          </a:p>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171" name="Google Shape;171;p24"/>
          <p:cNvPicPr preferRelativeResize="0"/>
          <p:nvPr/>
        </p:nvPicPr>
        <p:blipFill rotWithShape="1">
          <a:blip r:embed="rId3">
            <a:alphaModFix/>
          </a:blip>
          <a:srcRect/>
          <a:stretch/>
        </p:blipFill>
        <p:spPr>
          <a:xfrm>
            <a:off x="3579077" y="1205566"/>
            <a:ext cx="2286000" cy="2152650"/>
          </a:xfrm>
          <a:prstGeom prst="rect">
            <a:avLst/>
          </a:prstGeom>
          <a:noFill/>
          <a:ln>
            <a:noFill/>
          </a:ln>
        </p:spPr>
      </p:pic>
      <p:sp>
        <p:nvSpPr>
          <p:cNvPr id="172" name="Google Shape;172;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Main_Presentation_Title_Page">
  <a:themeElements>
    <a:clrScheme name="Custom 1">
      <a:dk1>
        <a:srgbClr val="000000"/>
      </a:dk1>
      <a:lt1>
        <a:srgbClr val="FFFFFF"/>
      </a:lt1>
      <a:dk2>
        <a:srgbClr val="004550"/>
      </a:dk2>
      <a:lt2>
        <a:srgbClr val="2BAC6D"/>
      </a:lt2>
      <a:accent1>
        <a:srgbClr val="2BAC6D"/>
      </a:accent1>
      <a:accent2>
        <a:srgbClr val="004550"/>
      </a:accent2>
      <a:accent3>
        <a:srgbClr val="00ABCE"/>
      </a:accent3>
      <a:accent4>
        <a:srgbClr val="FBB800"/>
      </a:accent4>
      <a:accent5>
        <a:srgbClr val="E95B0C"/>
      </a:accent5>
      <a:accent6>
        <a:srgbClr val="B1B2B3"/>
      </a:accent6>
      <a:hlink>
        <a:srgbClr val="00ABCE"/>
      </a:hlink>
      <a:folHlink>
        <a:srgbClr val="B1B2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5217</Words>
  <Application>Microsoft Office PowerPoint</Application>
  <PresentationFormat>On-screen Show (4:3)</PresentationFormat>
  <Paragraphs>542</Paragraphs>
  <Slides>41</Slides>
  <Notes>39</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Times New Roman</vt:lpstr>
      <vt:lpstr>Open Sans</vt:lpstr>
      <vt:lpstr>Corbel</vt:lpstr>
      <vt:lpstr>Calibri</vt:lpstr>
      <vt:lpstr>Arial</vt:lpstr>
      <vt:lpstr>Merriweather</vt:lpstr>
      <vt:lpstr>Source Sans Pro</vt:lpstr>
      <vt:lpstr>Constantia</vt:lpstr>
      <vt:lpstr>Main_Presentation_Title_Page</vt:lpstr>
      <vt:lpstr>PowerPoint Presentation</vt:lpstr>
      <vt:lpstr>Background</vt:lpstr>
      <vt:lpstr>Learning objectives</vt:lpstr>
      <vt:lpstr>Welcome and introductions</vt:lpstr>
      <vt:lpstr>Formats of support from mentors</vt:lpstr>
      <vt:lpstr>Some words/phrases we might associate with the role of mentor</vt:lpstr>
      <vt:lpstr>Some words/phrases we might associate with the role of mentor</vt:lpstr>
      <vt:lpstr>Role of mentors</vt:lpstr>
      <vt:lpstr>Developmental model of mentoring</vt:lpstr>
      <vt:lpstr>Project journey</vt:lpstr>
      <vt:lpstr>PowerPoint Presentation</vt:lpstr>
      <vt:lpstr>OSCAR Model</vt:lpstr>
      <vt:lpstr>Let’s hear from experienced mentors</vt:lpstr>
      <vt:lpstr>Frequently asked questions</vt:lpstr>
      <vt:lpstr>Helpful questions (for mentors to use)</vt:lpstr>
      <vt:lpstr>Unhelpful questions (for mentors to avoid!)</vt:lpstr>
      <vt:lpstr>Video activity</vt:lpstr>
      <vt:lpstr>My thoughts on what is relevant in the videos for our group mentoring model</vt:lpstr>
      <vt:lpstr>Managing expectations</vt:lpstr>
      <vt:lpstr>Ground rules and boundaries to build trust in relationships</vt:lpstr>
      <vt:lpstr>Managing relationships/connections</vt:lpstr>
      <vt:lpstr>Voice/style of writing</vt:lpstr>
      <vt:lpstr>Supporting each other</vt:lpstr>
      <vt:lpstr>What can go wrong?</vt:lpstr>
      <vt:lpstr>Code of Conduct</vt:lpstr>
      <vt:lpstr>Overview of Moodle activities and timeline</vt:lpstr>
      <vt:lpstr>Questions</vt:lpstr>
      <vt:lpstr>Questions from PMOs to mentors</vt:lpstr>
      <vt:lpstr>Draft schedule of Collaborate Ultra sessions</vt:lpstr>
      <vt:lpstr>Draft schedule for first Collaborate session</vt:lpstr>
      <vt:lpstr>Preparing for Collaborate Ultra or Moodle posts</vt:lpstr>
      <vt:lpstr>Collaborate Ultra Considerations</vt:lpstr>
      <vt:lpstr>Technical details for Collaborate Ultra</vt:lpstr>
      <vt:lpstr>Collaborate pre-launch checks and settings</vt:lpstr>
      <vt:lpstr>Technical details for Moodle</vt:lpstr>
      <vt:lpstr>Inspirational videos on mentoring</vt:lpstr>
      <vt:lpstr>Acknowledgements</vt:lpstr>
      <vt:lpstr>PowerPoint Presentation</vt:lpstr>
      <vt:lpstr>Considerations for panel discussion videos</vt:lpstr>
      <vt:lpstr>General advice from the Video Studio team: filming around graduation</vt:lpstr>
      <vt:lpstr>Remotely recorded videos and editing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Foss</dc:creator>
  <cp:lastModifiedBy>Anna Foss</cp:lastModifiedBy>
  <cp:revision>18</cp:revision>
  <dcterms:modified xsi:type="dcterms:W3CDTF">2019-06-21T20:37:02Z</dcterms:modified>
</cp:coreProperties>
</file>