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389" r:id="rId6"/>
    <p:sldId id="317" r:id="rId7"/>
    <p:sldId id="270" r:id="rId8"/>
    <p:sldId id="393" r:id="rId9"/>
    <p:sldId id="396" r:id="rId10"/>
    <p:sldId id="395" r:id="rId11"/>
    <p:sldId id="397" r:id="rId12"/>
    <p:sldId id="398" r:id="rId13"/>
    <p:sldId id="399" r:id="rId14"/>
    <p:sldId id="281" r:id="rId15"/>
    <p:sldId id="321" r:id="rId16"/>
    <p:sldId id="392" r:id="rId17"/>
    <p:sldId id="3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3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BCE9C68-77A3-444D-B7B1-DBCA4CFCD8CE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A533226-7B80-496D-A3D7-15EB3E6967ED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3ABF857-AFA7-4249-AD20-EBA44879B561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758A03D-5C2B-4F99-A31B-1F781A588083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4129D4A-5FF9-422D-8B17-707CE9843D27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6364DC1-965E-4796-A612-C5F6BF0D91CC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7E25CCD-F742-4568-B061-863AF5D0418A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79EA987-8B8E-41DD-B2FA-66FE47860DF2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C231771-4964-41BC-933E-E589A29D27D6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9F1A-7CBA-4B32-9743-6F2A57C417EF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389AE6C-E2C2-44BA-8839-816E1D13BBEC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926FA73-D699-45FA-A485-DB5E627BC005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CAB393C-A3F5-4D24-9D69-EA581FE7AE97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0910F4A-5B14-4202-880B-97A16052F19A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E12C302E-5F28-41E8-87C6-286EFD4AB129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so.psychology@bbk.ac.uk" TargetMode="External"/><Relationship Id="rId2" Type="http://schemas.openxmlformats.org/officeDocument/2006/relationships/hyperlink" Target="mailto:g.symons@bbk.ac.uk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 fontScale="90000"/>
          </a:bodyPr>
          <a:lstStyle/>
          <a:p>
            <a:r>
              <a:rPr lang="en-US" dirty="0"/>
              <a:t>Teaching students about plagiarism: A Case Study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Dr Germaine Symons</a:t>
            </a:r>
          </a:p>
          <a:p>
            <a:pPr algn="just"/>
            <a:r>
              <a:rPr lang="en-US" dirty="0"/>
              <a:t>Learning Support Team</a:t>
            </a:r>
          </a:p>
          <a:p>
            <a:pPr algn="just"/>
            <a:r>
              <a:rPr lang="en-US" dirty="0"/>
              <a:t>Dept. of Psychology</a:t>
            </a:r>
          </a:p>
          <a:p>
            <a:pPr algn="just"/>
            <a:r>
              <a:rPr lang="en-US" dirty="0"/>
              <a:t>Birkbeck, University of London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4261-A5E3-AF40-B601-7851B86E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afterwards…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877A1-450E-0851-540D-479CD0A87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7B019-A7DB-4039-1EAA-5E76814886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Markers assesses all submissions </a:t>
            </a:r>
          </a:p>
          <a:p>
            <a:r>
              <a:rPr lang="en-GB" dirty="0"/>
              <a:t>If plagiarised, staff fills in assessment offence report </a:t>
            </a:r>
          </a:p>
          <a:p>
            <a:r>
              <a:rPr lang="en-GB" dirty="0"/>
              <a:t>Admin informs student of penalty, and requirement to see LSO (us)</a:t>
            </a:r>
          </a:p>
          <a:p>
            <a:r>
              <a:rPr lang="en-GB" dirty="0"/>
              <a:t>We see student, try to establish what happened, and discuss strategies for avoiding plagiarising in future.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9F395-F2CD-DFDF-7B21-D17FCC4E3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5" y="3759692"/>
            <a:ext cx="5436392" cy="535354"/>
          </a:xfrm>
        </p:spPr>
        <p:txBody>
          <a:bodyPr/>
          <a:lstStyle/>
          <a:p>
            <a:r>
              <a:rPr lang="en-GB" dirty="0"/>
              <a:t>Future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5E488-3A96-9B1F-C635-C8DD51826B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5876" y="1527205"/>
            <a:ext cx="5437187" cy="2232487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20513-1A91-42CE-FD9B-08D09FD0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0F4A-5B14-4202-880B-97A16052F19A}" type="datetime2">
              <a:rPr lang="en-US" smtClean="0"/>
              <a:t>Thursday, June 23, 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EF9066-0971-C0C2-247B-30DE86F3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B0F03B-FC9C-95E1-82EE-6DA5850F28F9}"/>
              </a:ext>
            </a:extLst>
          </p:cNvPr>
          <p:cNvSpPr txBox="1">
            <a:spLocks/>
          </p:cNvSpPr>
          <p:nvPr/>
        </p:nvSpPr>
        <p:spPr>
          <a:xfrm>
            <a:off x="6203949" y="4511125"/>
            <a:ext cx="5429114" cy="2149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Plagiarism panel (to improve consistency)</a:t>
            </a:r>
          </a:p>
        </p:txBody>
      </p:sp>
    </p:spTree>
    <p:extLst>
      <p:ext uri="{BB962C8B-B14F-4D97-AF65-F5344CB8AC3E}">
        <p14:creationId xmlns:p14="http://schemas.microsoft.com/office/powerpoint/2010/main" val="403008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/>
              <a:t>Going forward… (2022 onwards)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A415A0-3B77-43FB-A408-5F1DA4B0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31375"/>
            <a:ext cx="7445471" cy="535354"/>
          </a:xfrm>
        </p:spPr>
        <p:txBody>
          <a:bodyPr/>
          <a:lstStyle/>
          <a:p>
            <a:r>
              <a:rPr lang="en-US" dirty="0"/>
              <a:t>Using Turnitin as a pedagogical tool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36478C-E242-44E0-8357-C72C9B58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DFCECB90-42B6-48F2-A44F-4641791D1F17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FB0263D0-B837-4F9C-B1E0-0C014305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1" y="2427370"/>
            <a:ext cx="10897799" cy="3694388"/>
          </a:xfrm>
        </p:spPr>
        <p:txBody>
          <a:bodyPr/>
          <a:lstStyle/>
          <a:p>
            <a:r>
              <a:rPr lang="en-US" dirty="0"/>
              <a:t>Create online workshop (with help of </a:t>
            </a:r>
            <a:r>
              <a:rPr lang="en-US" dirty="0" err="1"/>
              <a:t>Sali</a:t>
            </a:r>
            <a:r>
              <a:rPr lang="en-US" dirty="0"/>
              <a:t> and </a:t>
            </a:r>
            <a:r>
              <a:rPr lang="en-US" dirty="0" err="1"/>
              <a:t>Riccado</a:t>
            </a:r>
            <a:r>
              <a:rPr lang="en-US" dirty="0"/>
              <a:t>) to broaden understanding of plagiarism by…</a:t>
            </a:r>
          </a:p>
          <a:p>
            <a:pPr lvl="1"/>
            <a:r>
              <a:rPr lang="en-US" dirty="0"/>
              <a:t>Introducing student to the similarity report</a:t>
            </a:r>
          </a:p>
          <a:p>
            <a:pPr lvl="1"/>
            <a:r>
              <a:rPr lang="en-US" dirty="0"/>
              <a:t>Allowing student to practice ‘paraphrasing’ and engage with Turnitin</a:t>
            </a:r>
          </a:p>
          <a:p>
            <a:pPr lvl="1"/>
            <a:r>
              <a:rPr lang="en-US" dirty="0"/>
              <a:t>Student can assess whether theoretical understanding can be operationalized  </a:t>
            </a:r>
          </a:p>
          <a:p>
            <a:pPr lvl="1"/>
            <a:r>
              <a:rPr lang="en-US" dirty="0"/>
              <a:t>Allows student to properly interpret similarity report if allowed to submit draft to Turnitin before submission</a:t>
            </a:r>
          </a:p>
          <a:p>
            <a:r>
              <a:rPr lang="en-US" dirty="0"/>
              <a:t>Allay anxiety</a:t>
            </a:r>
          </a:p>
          <a:p>
            <a:r>
              <a:rPr lang="en-US" dirty="0"/>
              <a:t>Improve understanding of paraphrasing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Some questions…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Plagiarism avoidance: Continued access to Turnitin similarity reports – impact on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in student anxiety across the sector – impact on plagiarism?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E7E8B5B0-F292-415A-B645-019618533EDE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Some questions…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Impact on plagiarism when students arrive at Uni with less developed ‘study skills’ or less knowledge of hidden curriculum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e.g</a:t>
            </a:r>
            <a:r>
              <a:rPr lang="en-US" dirty="0"/>
              <a:t> UCAS students educated through pandemic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Students from more disadvantaged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E7E8B5B0-F292-415A-B645-019618533EDE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/>
          <a:lstStyle/>
          <a:p>
            <a:r>
              <a:rPr lang="en-US" dirty="0"/>
              <a:t>Dr Germaine Symons</a:t>
            </a:r>
          </a:p>
          <a:p>
            <a:r>
              <a:rPr lang="en-US" dirty="0">
                <a:hlinkClick r:id="rId2"/>
              </a:rPr>
              <a:t>g.symons@bbk.ac.uk</a:t>
            </a:r>
            <a:endParaRPr lang="en-US" dirty="0"/>
          </a:p>
          <a:p>
            <a:r>
              <a:rPr lang="en-US" dirty="0">
                <a:hlinkClick r:id="rId3"/>
              </a:rPr>
              <a:t>lso.psychology@bbk.ac.uk</a:t>
            </a:r>
            <a:r>
              <a:rPr lang="en-US" dirty="0"/>
              <a:t> </a:t>
            </a: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D4D92822-3D3E-4D7C-B947-52F2AEF2A99B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questions…</a:t>
            </a: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D1015F11-5196-41CB-804E-0623BE0A944B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Who I am: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1200" dirty="0">
                <a:latin typeface="+mn-lt"/>
                <a:ea typeface="+mn-ea"/>
                <a:cs typeface="+mn-cs"/>
              </a:rPr>
              <a:t>Learning Development Tutor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Embedded in psychology dept at Birkbeck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with very diverse student body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1B05-CDC8-4CED-AB3C-13898829CDAC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In the beginning… (2014 - 2016)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/>
          <a:lstStyle/>
          <a:p>
            <a:r>
              <a:rPr lang="en-US" dirty="0"/>
              <a:t>College expected plagiarism to be policed</a:t>
            </a:r>
          </a:p>
          <a:p>
            <a:pPr lvl="1"/>
            <a:r>
              <a:rPr lang="en-US" dirty="0"/>
              <a:t>College resources external to BBK</a:t>
            </a:r>
          </a:p>
          <a:p>
            <a:pPr lvl="1"/>
            <a:r>
              <a:rPr lang="en-US" dirty="0"/>
              <a:t>Non-subject specific</a:t>
            </a:r>
          </a:p>
          <a:p>
            <a:r>
              <a:rPr lang="en-US" dirty="0"/>
              <a:t>Turnitin became available</a:t>
            </a:r>
          </a:p>
          <a:p>
            <a:r>
              <a:rPr lang="en-US" dirty="0"/>
              <a:t>Minimal teaching on plagiarism in Dept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/>
          <a:lstStyle/>
          <a:p>
            <a:r>
              <a:rPr lang="en-US" dirty="0"/>
              <a:t>‘Compulsory’ short essay on plagiarism</a:t>
            </a:r>
          </a:p>
          <a:p>
            <a:pPr lvl="1"/>
            <a:r>
              <a:rPr lang="en-US" dirty="0"/>
              <a:t>Provided essay plan</a:t>
            </a:r>
          </a:p>
          <a:p>
            <a:r>
              <a:rPr lang="en-US" dirty="0"/>
              <a:t>Rubric marking (generic feedback)</a:t>
            </a:r>
          </a:p>
          <a:p>
            <a:pPr lvl="1"/>
            <a:r>
              <a:rPr lang="en-US" dirty="0"/>
              <a:t>Feedback minimal</a:t>
            </a:r>
          </a:p>
          <a:p>
            <a:pPr lvl="1"/>
            <a:r>
              <a:rPr lang="en-US" dirty="0"/>
              <a:t>Little time to follow up on non-submitting, or </a:t>
            </a:r>
            <a:r>
              <a:rPr lang="en-US" dirty="0" err="1"/>
              <a:t>plagiarising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students, or students who didn’t understand the brief. </a:t>
            </a:r>
          </a:p>
          <a:p>
            <a:r>
              <a:rPr lang="en-US" dirty="0"/>
              <a:t>Needed to embed in the curriculum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D56B3EC7-2B5F-4ABE-8254-4DD8CD7C250C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Requirements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1B05-CDC8-4CED-AB3C-13898829CDAC}" type="datetime2">
              <a:rPr lang="en-US" smtClean="0"/>
              <a:t>Monday, June 20,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Need to cover…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10132688" cy="3515555"/>
          </a:xfrm>
        </p:spPr>
        <p:txBody>
          <a:bodyPr/>
          <a:lstStyle/>
          <a:p>
            <a:r>
              <a:rPr lang="en-US" dirty="0"/>
              <a:t>Main points regarding plagiarism</a:t>
            </a:r>
          </a:p>
          <a:p>
            <a:pPr lvl="1"/>
            <a:r>
              <a:rPr lang="en-US" dirty="0"/>
              <a:t>Discipline specific as generalized resources can lead students down incorrect paths (e.g. quoting in psychology)</a:t>
            </a:r>
          </a:p>
          <a:p>
            <a:r>
              <a:rPr lang="en-US" dirty="0"/>
              <a:t>With focus on key issues </a:t>
            </a:r>
            <a:r>
              <a:rPr lang="en-US" b="1" dirty="0"/>
              <a:t>for students</a:t>
            </a:r>
          </a:p>
          <a:p>
            <a:r>
              <a:rPr lang="en-US" dirty="0"/>
              <a:t>Context specific examples</a:t>
            </a:r>
          </a:p>
          <a:p>
            <a:r>
              <a:rPr lang="en-US" dirty="0"/>
              <a:t>Covers citing and referencing (also context specific)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D56B3EC7-2B5F-4ABE-8254-4DD8CD7C250C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Currently… (2022)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2427370"/>
            <a:ext cx="5545137" cy="35155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Tutorial on Moodle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Understanding Plagiarism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Citing and referencing APA Style</a:t>
            </a:r>
          </a:p>
          <a:p>
            <a:pPr>
              <a:lnSpc>
                <a:spcPct val="100000"/>
              </a:lnSpc>
            </a:pPr>
            <a:r>
              <a:rPr lang="en-US" dirty="0"/>
              <a:t>Based on Willmott &amp; Harrison (2003) and tutorial created by Emma </a:t>
            </a:r>
            <a:r>
              <a:rPr lang="en-US" dirty="0" err="1"/>
              <a:t>Illingsworth</a:t>
            </a:r>
            <a:r>
              <a:rPr lang="en-US" dirty="0"/>
              <a:t>, subject librarian at BBK. </a:t>
            </a:r>
          </a:p>
          <a:p>
            <a:pPr>
              <a:lnSpc>
                <a:spcPct val="100000"/>
              </a:lnSpc>
            </a:pPr>
            <a:r>
              <a:rPr lang="en-US" dirty="0"/>
              <a:t>Can be done independently, or in seminar environment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/>
          <a:lstStyle/>
          <a:p>
            <a:r>
              <a:rPr lang="en-US" dirty="0"/>
              <a:t>Combination of reference information, and activities</a:t>
            </a:r>
          </a:p>
          <a:p>
            <a:r>
              <a:rPr lang="en-US" dirty="0"/>
              <a:t>Embedded on our Moodle page, with</a:t>
            </a:r>
          </a:p>
          <a:p>
            <a:pPr lvl="1"/>
            <a:r>
              <a:rPr lang="en-US" dirty="0"/>
              <a:t>Links from course Moodle pages or any other locations</a:t>
            </a:r>
          </a:p>
          <a:p>
            <a:pPr lvl="1"/>
            <a:r>
              <a:rPr lang="en-US" dirty="0"/>
              <a:t>All have a tile with the same  branding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1F35CBAA-F80A-4CFE-BE66-C087CAF9B142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79D027-18B3-4C9E-A47F-95C28C62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Willmott, C. J., &amp; Harrison, T. M. (2003). An exercise to teach bioscience students about plagiarism. Journal of Biological Education, 37(3), 139-140.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EA6BD85-BFE4-41E3-8E14-D4497EDB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FD9C4B-CFE2-4322-8E26-59B1DAE2E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301" y="4960039"/>
            <a:ext cx="1889924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/>
              <a:t>Currently… (2022)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A415A0-3B77-43FB-A408-5F1DA4B0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63626D-0E6E-4023-ABFC-A744C9862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36478C-E242-44E0-8357-C72C9B58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DFCECB90-42B6-48F2-A44F-4641791D1F17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B1CB7F-EE6D-422D-AB01-E4A474E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6" y="1530571"/>
            <a:ext cx="2370025" cy="47781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B4E05-AD1D-4B51-B7B3-847573A6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50" y="1461171"/>
            <a:ext cx="5374250" cy="300453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55AC0F-C8C1-4B81-B2BB-1F77F2033442}"/>
              </a:ext>
            </a:extLst>
          </p:cNvPr>
          <p:cNvCxnSpPr/>
          <p:nvPr/>
        </p:nvCxnSpPr>
        <p:spPr>
          <a:xfrm flipV="1">
            <a:off x="2342167" y="1555756"/>
            <a:ext cx="1455575" cy="1105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6528D88-40AE-47EC-AA6B-6227603C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19" y="3577142"/>
            <a:ext cx="5534135" cy="293007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C0E36D-35DD-452A-8D2B-905EA72A110D}"/>
              </a:ext>
            </a:extLst>
          </p:cNvPr>
          <p:cNvCxnSpPr>
            <a:cxnSpLocks/>
          </p:cNvCxnSpPr>
          <p:nvPr/>
        </p:nvCxnSpPr>
        <p:spPr>
          <a:xfrm flipV="1">
            <a:off x="1990714" y="3694364"/>
            <a:ext cx="4378505" cy="842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0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Currently… (2022)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" y="2427370"/>
            <a:ext cx="3974485" cy="3515555"/>
          </a:xfrm>
        </p:spPr>
        <p:txBody>
          <a:bodyPr/>
          <a:lstStyle/>
          <a:p>
            <a:r>
              <a:rPr lang="en-US" dirty="0"/>
              <a:t>UG students - 1</a:t>
            </a:r>
            <a:r>
              <a:rPr lang="en-US" baseline="30000" dirty="0"/>
              <a:t>st</a:t>
            </a:r>
            <a:r>
              <a:rPr lang="en-US" dirty="0"/>
              <a:t> Year Level 4 students in first term in seminar</a:t>
            </a:r>
          </a:p>
          <a:p>
            <a:r>
              <a:rPr lang="en-US" dirty="0"/>
              <a:t>PG students - directed towards resource and told compulsory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fld id="{542DFF8E-8BE9-4845-BC03-836EAF7C4459}" type="datetime2">
              <a:rPr lang="en-US" smtClean="0"/>
              <a:t>Monday, June 20,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EA6BD85-BFE4-41E3-8E14-D4497EDB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/>
          <a:lstStyle/>
          <a:p>
            <a:r>
              <a:rPr lang="en-US" dirty="0"/>
              <a:t>Delivery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7FDB22A-43EC-447C-8971-9E590E2AE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34434" y="1764884"/>
            <a:ext cx="5436392" cy="535354"/>
          </a:xfrm>
        </p:spPr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DCE485CC-E064-4CAA-AC45-D9E0B30C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8756" y="2444326"/>
            <a:ext cx="7244462" cy="3515555"/>
          </a:xfrm>
        </p:spPr>
        <p:txBody>
          <a:bodyPr/>
          <a:lstStyle/>
          <a:p>
            <a:r>
              <a:rPr lang="en-US" dirty="0"/>
              <a:t>Difficult to get (PG) course convenors to ‘encourage’ students to do</a:t>
            </a:r>
          </a:p>
          <a:p>
            <a:r>
              <a:rPr lang="en-US" dirty="0"/>
              <a:t>No one follows up on people who do not complete the tutorial</a:t>
            </a:r>
          </a:p>
          <a:p>
            <a:r>
              <a:rPr lang="en-US" b="1" dirty="0"/>
              <a:t>Can induce anxiety in students</a:t>
            </a:r>
          </a:p>
          <a:p>
            <a:r>
              <a:rPr lang="en-US" b="1" dirty="0"/>
              <a:t>Even if students understand concepts, does not mean they understand how to avoid plagiarism in real life</a:t>
            </a:r>
          </a:p>
        </p:txBody>
      </p:sp>
    </p:spTree>
    <p:extLst>
      <p:ext uri="{BB962C8B-B14F-4D97-AF65-F5344CB8AC3E}">
        <p14:creationId xmlns:p14="http://schemas.microsoft.com/office/powerpoint/2010/main" val="300842764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{60674B79-0702-448F-B485-5D5FA0462737}tf33713516_win32</Template>
  <TotalTime>9970</TotalTime>
  <Words>635</Words>
  <Application>Microsoft Office PowerPoint</Application>
  <PresentationFormat>Widescreen</PresentationFormat>
  <Paragraphs>123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3DFloatVTI</vt:lpstr>
      <vt:lpstr>Teaching students about plagiarism: A Case Study</vt:lpstr>
      <vt:lpstr>Outline</vt:lpstr>
      <vt:lpstr>Background</vt:lpstr>
      <vt:lpstr>In the beginning… (2014 - 2016)</vt:lpstr>
      <vt:lpstr>Requirements</vt:lpstr>
      <vt:lpstr>Need to cover…</vt:lpstr>
      <vt:lpstr>Currently… (2022)</vt:lpstr>
      <vt:lpstr>Currently… (2022)</vt:lpstr>
      <vt:lpstr>Currently… (2022)</vt:lpstr>
      <vt:lpstr>What happens afterwards…</vt:lpstr>
      <vt:lpstr>Going forward… (2022 onwards)</vt:lpstr>
      <vt:lpstr>Some questions…</vt:lpstr>
      <vt:lpstr>Some questions…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students about plagiarism: A Case Study</dc:title>
  <dc:creator>Germaine Symons (Staff)</dc:creator>
  <cp:lastModifiedBy>Germaine Symons (Staff)</cp:lastModifiedBy>
  <cp:revision>5</cp:revision>
  <dcterms:created xsi:type="dcterms:W3CDTF">2022-06-20T13:18:03Z</dcterms:created>
  <dcterms:modified xsi:type="dcterms:W3CDTF">2022-06-27T12:50:33Z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