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257" r:id="rId6"/>
    <p:sldId id="259"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AF58D-0BA9-8CDD-8E9E-483467ACB423}" v="58" dt="2021-06-01T16:27:16.408"/>
    <p1510:client id="{4B0A86C2-C0F8-4F91-AC5D-D631045D7C21}" v="343" dt="2021-06-06T21:39:07.472"/>
    <p1510:client id="{6F1A8845-702D-9298-F59C-A681B2B93504}" v="83" dt="2021-06-03T14:06:19.130"/>
    <p1510:client id="{7CC13562-1B0D-1D4A-4D53-5D14B0B23637}" v="955" dt="2021-06-02T13:38:42.373"/>
    <p1510:client id="{95BAC89F-F01B-2000-EA4E-632489C2114F}" v="3" dt="2021-05-17T08:41:24.370"/>
    <p1510:client id="{AB87958A-AED3-128E-54AA-D001F2E54387}" v="5" dt="2021-06-09T09:09:20.903"/>
    <p1510:client id="{CEE6CE74-927A-495A-8C72-C7F98A5E12A9}" v="12" dt="2021-05-14T12:01:03.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6EAF8-CEE3-4619-928F-5B3750BAF188}" type="datetimeFigureOut">
              <a:rPr lang="en-GB"/>
              <a:t>09/06/2021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BF7EB-757B-4C59-A33F-AEF6E69C47D5}" type="slidenum">
              <a:rPr lang="en-GB"/>
              <a:t>‹#›</a:t>
            </a:fld>
            <a:endParaRPr lang="en-GB"/>
          </a:p>
        </p:txBody>
      </p:sp>
    </p:spTree>
    <p:extLst>
      <p:ext uri="{BB962C8B-B14F-4D97-AF65-F5344CB8AC3E}">
        <p14:creationId xmlns:p14="http://schemas.microsoft.com/office/powerpoint/2010/main" val="2271108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Code fragment is for confidence interval</a:t>
            </a:r>
          </a:p>
        </p:txBody>
      </p:sp>
      <p:sp>
        <p:nvSpPr>
          <p:cNvPr id="4" name="Slide Number Placeholder 3"/>
          <p:cNvSpPr>
            <a:spLocks noGrp="1"/>
          </p:cNvSpPr>
          <p:nvPr>
            <p:ph type="sldNum" sz="quarter" idx="5"/>
          </p:nvPr>
        </p:nvSpPr>
        <p:spPr/>
        <p:txBody>
          <a:bodyPr/>
          <a:lstStyle/>
          <a:p>
            <a:fld id="{D7ABF7EB-757B-4C59-A33F-AEF6E69C47D5}" type="slidenum">
              <a:rPr lang="en-GB"/>
              <a:t>3</a:t>
            </a:fld>
            <a:endParaRPr lang="en-GB"/>
          </a:p>
        </p:txBody>
      </p:sp>
    </p:spTree>
    <p:extLst>
      <p:ext uri="{BB962C8B-B14F-4D97-AF65-F5344CB8AC3E}">
        <p14:creationId xmlns:p14="http://schemas.microsoft.com/office/powerpoint/2010/main" val="2254787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terms of which equations need to be converted and which don’t, typically any equations that you need to use an equation editor to write out clearly need to go in MathML, so all complex ones and any with accents/ operators etc. In practical terms this means the main equations (with Greek symbols etc) nearly always need to be converted to MathML.</a:t>
            </a:r>
            <a:endParaRPr lang="en-US">
              <a:cs typeface="Calibri" panose="020F0502020204030204"/>
            </a:endParaRPr>
          </a:p>
          <a:p>
            <a:endParaRPr lang="en-US" dirty="0">
              <a:cs typeface="Calibri"/>
            </a:endParaRPr>
          </a:p>
          <a:p>
            <a:r>
              <a:rPr lang="en-US"/>
              <a:t>If you download NVDA, take a look at the settings panel as there are options you can turn on and off / change how NVDA reads text. There is aso an NVDA user manual online that you can look at. You can navigate around the table with CTL+ALT+Arrow keys with NVDA. Need MathPlayer to read the equations </a:t>
            </a:r>
          </a:p>
        </p:txBody>
      </p:sp>
      <p:sp>
        <p:nvSpPr>
          <p:cNvPr id="4" name="Slide Number Placeholder 3"/>
          <p:cNvSpPr>
            <a:spLocks noGrp="1"/>
          </p:cNvSpPr>
          <p:nvPr>
            <p:ph type="sldNum" sz="quarter" idx="5"/>
          </p:nvPr>
        </p:nvSpPr>
        <p:spPr/>
        <p:txBody>
          <a:bodyPr/>
          <a:lstStyle/>
          <a:p>
            <a:fld id="{D7ABF7EB-757B-4C59-A33F-AEF6E69C47D5}" type="slidenum">
              <a:rPr lang="en-GB"/>
              <a:t>6</a:t>
            </a:fld>
            <a:endParaRPr lang="en-GB"/>
          </a:p>
        </p:txBody>
      </p:sp>
    </p:spTree>
    <p:extLst>
      <p:ext uri="{BB962C8B-B14F-4D97-AF65-F5344CB8AC3E}">
        <p14:creationId xmlns:p14="http://schemas.microsoft.com/office/powerpoint/2010/main" val="3598371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_Column_Slide_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491919"/>
            <a:ext cx="6815667" cy="4807281"/>
          </a:xfrm>
          <a:prstGeom prst="rect">
            <a:avLst/>
          </a:prstGeom>
        </p:spPr>
        <p:txBody>
          <a:bodyPr/>
          <a:lstStyle>
            <a:lvl1pPr>
              <a:defRPr sz="2400" baseline="0">
                <a:solidFill>
                  <a:srgbClr val="333333"/>
                </a:solidFill>
                <a:latin typeface="Corbel" panose="020B0503020204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lang="en-US"/>
              <a:t>Click to edit Master text styles</a:t>
            </a:r>
          </a:p>
        </p:txBody>
      </p:sp>
      <p:sp>
        <p:nvSpPr>
          <p:cNvPr id="4" name="Text Placeholder 3"/>
          <p:cNvSpPr>
            <a:spLocks noGrp="1"/>
          </p:cNvSpPr>
          <p:nvPr>
            <p:ph type="body" sz="half" idx="2" hasCustomPrompt="1"/>
          </p:nvPr>
        </p:nvSpPr>
        <p:spPr>
          <a:xfrm>
            <a:off x="609601" y="1491919"/>
            <a:ext cx="4011084" cy="4807281"/>
          </a:xfrm>
          <a:prstGeom prst="rect">
            <a:avLst/>
          </a:prstGeom>
        </p:spPr>
        <p:txBody>
          <a:bodyPr/>
          <a:lstStyle>
            <a:lvl1pPr marL="0" indent="0">
              <a:buNone/>
              <a:defRPr sz="2400" baseline="0">
                <a:solidFill>
                  <a:srgbClr val="333333"/>
                </a:solidFill>
                <a:latin typeface="Corbel" panose="020B05030202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fontAlgn="t"/>
            <a:r>
              <a:rPr lang="en-US" sz="2400" b="1" i="0" baseline="0">
                <a:solidFill>
                  <a:schemeClr val="tx1"/>
                </a:solidFill>
                <a:latin typeface="open sans" charset="0"/>
              </a:rPr>
              <a:t>Body Header</a:t>
            </a:r>
          </a:p>
          <a:p>
            <a:r>
              <a:rPr lang="en-US" sz="2400" b="0" i="0" baseline="0">
                <a:solidFill>
                  <a:schemeClr val="tx1"/>
                </a:solidFill>
                <a:latin typeface="open sans" charset="0"/>
              </a:rPr>
              <a:t>Body text</a:t>
            </a:r>
          </a:p>
        </p:txBody>
      </p:sp>
      <p:sp>
        <p:nvSpPr>
          <p:cNvPr id="9" name="Title 1"/>
          <p:cNvSpPr>
            <a:spLocks noGrp="1"/>
          </p:cNvSpPr>
          <p:nvPr>
            <p:ph type="title" hasCustomPrompt="1"/>
          </p:nvPr>
        </p:nvSpPr>
        <p:spPr>
          <a:xfrm>
            <a:off x="609600" y="279132"/>
            <a:ext cx="10198235" cy="623236"/>
          </a:xfrm>
          <a:prstGeom prst="rect">
            <a:avLst/>
          </a:prstGeom>
        </p:spPr>
        <p:txBody>
          <a:bodyPr>
            <a:normAutofit/>
          </a:bodyPr>
          <a:lstStyle>
            <a:lvl1pPr algn="l">
              <a:defRPr sz="3200" baseline="0">
                <a:solidFill>
                  <a:schemeClr val="tx1"/>
                </a:solidFill>
                <a:latin typeface="Constantia" panose="02030602050306030303" pitchFamily="18" charset="0"/>
              </a:defRPr>
            </a:lvl1pPr>
          </a:lstStyle>
          <a:p>
            <a:r>
              <a:rPr lang="en-US"/>
              <a:t>Slide Title</a:t>
            </a:r>
          </a:p>
        </p:txBody>
      </p:sp>
      <p:sp>
        <p:nvSpPr>
          <p:cNvPr id="5" name="Footer Placeholder 4"/>
          <p:cNvSpPr>
            <a:spLocks noGrp="1"/>
          </p:cNvSpPr>
          <p:nvPr>
            <p:ph type="ftr" sz="quarter" idx="3"/>
          </p:nvPr>
        </p:nvSpPr>
        <p:spPr>
          <a:xfrm>
            <a:off x="4038065" y="6356351"/>
            <a:ext cx="41158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1256" y="6356351"/>
            <a:ext cx="2742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5BBFC-F8AB-4F99-B558-DEBF1256135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lumn_Slide_Dark_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491919"/>
            <a:ext cx="6815667" cy="4807281"/>
          </a:xfrm>
          <a:prstGeom prst="rect">
            <a:avLst/>
          </a:prstGeom>
        </p:spPr>
        <p:txBody>
          <a:bodyPr/>
          <a:lstStyle>
            <a:lvl1pPr>
              <a:defRPr sz="2400" baseline="0">
                <a:solidFill>
                  <a:srgbClr val="333333"/>
                </a:solidFill>
                <a:latin typeface="Corbel" panose="020B0503020204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lang="en-US"/>
              <a:t>Click to edit Master text styles</a:t>
            </a:r>
          </a:p>
        </p:txBody>
      </p:sp>
      <p:sp>
        <p:nvSpPr>
          <p:cNvPr id="4" name="Text Placeholder 3"/>
          <p:cNvSpPr>
            <a:spLocks noGrp="1"/>
          </p:cNvSpPr>
          <p:nvPr>
            <p:ph type="body" sz="half" idx="2" hasCustomPrompt="1"/>
          </p:nvPr>
        </p:nvSpPr>
        <p:spPr>
          <a:xfrm>
            <a:off x="609601" y="1491919"/>
            <a:ext cx="4011084" cy="4807281"/>
          </a:xfrm>
          <a:prstGeom prst="rect">
            <a:avLst/>
          </a:prstGeom>
        </p:spPr>
        <p:txBody>
          <a:bodyPr/>
          <a:lstStyle>
            <a:lvl1pPr marL="0" indent="0">
              <a:buNone/>
              <a:defRPr sz="2400" baseline="0">
                <a:solidFill>
                  <a:srgbClr val="333333"/>
                </a:solidFill>
                <a:latin typeface="Corbel" panose="020B05030202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fontAlgn="t"/>
            <a:r>
              <a:rPr lang="en-US" sz="2400" b="1" i="0" baseline="0">
                <a:solidFill>
                  <a:schemeClr val="tx1"/>
                </a:solidFill>
                <a:latin typeface="open sans" charset="0"/>
              </a:rPr>
              <a:t>Body Header</a:t>
            </a:r>
          </a:p>
          <a:p>
            <a:r>
              <a:rPr lang="en-US" sz="2400" b="0" i="0" baseline="0">
                <a:solidFill>
                  <a:schemeClr val="tx1"/>
                </a:solidFill>
                <a:latin typeface="open sans" charset="0"/>
              </a:rPr>
              <a:t>Body text</a:t>
            </a:r>
          </a:p>
        </p:txBody>
      </p:sp>
      <p:sp>
        <p:nvSpPr>
          <p:cNvPr id="9" name="Title 1"/>
          <p:cNvSpPr>
            <a:spLocks noGrp="1"/>
          </p:cNvSpPr>
          <p:nvPr>
            <p:ph type="title" hasCustomPrompt="1"/>
          </p:nvPr>
        </p:nvSpPr>
        <p:spPr>
          <a:xfrm>
            <a:off x="609601" y="279132"/>
            <a:ext cx="9472691" cy="623236"/>
          </a:xfrm>
          <a:prstGeom prst="rect">
            <a:avLst/>
          </a:prstGeom>
        </p:spPr>
        <p:txBody>
          <a:bodyPr>
            <a:normAutofit/>
          </a:bodyPr>
          <a:lstStyle>
            <a:lvl1pPr algn="l">
              <a:defRPr sz="3200" baseline="0">
                <a:solidFill>
                  <a:schemeClr val="bg1"/>
                </a:solidFill>
                <a:latin typeface="Constantia" panose="02030602050306030303" pitchFamily="18" charset="0"/>
              </a:defRPr>
            </a:lvl1pPr>
          </a:lstStyle>
          <a:p>
            <a:r>
              <a:rPr lang="en-US"/>
              <a:t>Slide Title</a:t>
            </a:r>
          </a:p>
        </p:txBody>
      </p:sp>
      <p:sp>
        <p:nvSpPr>
          <p:cNvPr id="5" name="Slide Number Placeholder 5"/>
          <p:cNvSpPr>
            <a:spLocks noGrp="1"/>
          </p:cNvSpPr>
          <p:nvPr>
            <p:ph type="sldNum" sz="quarter" idx="4"/>
          </p:nvPr>
        </p:nvSpPr>
        <p:spPr>
          <a:xfrm>
            <a:off x="8611256" y="6356351"/>
            <a:ext cx="2742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5BBFC-F8AB-4F99-B558-DEBF12561351}" type="slidenum">
              <a:rPr lang="en-GB" smtClean="0"/>
              <a:t>‹#›</a:t>
            </a:fld>
            <a:endParaRPr lang="en-GB"/>
          </a:p>
        </p:txBody>
      </p:sp>
      <p:sp>
        <p:nvSpPr>
          <p:cNvPr id="6" name="Footer Placeholder 4"/>
          <p:cNvSpPr>
            <a:spLocks noGrp="1"/>
          </p:cNvSpPr>
          <p:nvPr>
            <p:ph type="ftr" sz="quarter" idx="3"/>
          </p:nvPr>
        </p:nvSpPr>
        <p:spPr>
          <a:xfrm>
            <a:off x="4038065" y="6356351"/>
            <a:ext cx="41158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extLst>
      <p:ext uri="{BB962C8B-B14F-4D97-AF65-F5344CB8AC3E}">
        <p14:creationId xmlns:p14="http://schemas.microsoft.com/office/powerpoint/2010/main" val="307872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_Slide_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9599" y="1477818"/>
            <a:ext cx="10972801" cy="4821382"/>
          </a:xfrm>
          <a:prstGeom prst="rect">
            <a:avLst/>
          </a:prstGeom>
        </p:spPr>
        <p:txBody>
          <a:bodyPr/>
          <a:lstStyle>
            <a:lvl1pPr marL="0" indent="0">
              <a:buNone/>
              <a:defRPr sz="2400" b="0" i="0" baseline="0">
                <a:solidFill>
                  <a:srgbClr val="333333"/>
                </a:solidFill>
                <a:latin typeface="Corbel" panose="020B0503020204020204" pitchFamily="34" charset="0"/>
              </a:defRPr>
            </a:lvl1pPr>
          </a:lstStyle>
          <a:p>
            <a:pPr fontAlgn="t"/>
            <a:r>
              <a:rPr lang="en-US" sz="2400" b="1" i="0" baseline="0">
                <a:solidFill>
                  <a:schemeClr val="tx1"/>
                </a:solidFill>
                <a:latin typeface="open sans" charset="0"/>
              </a:rPr>
              <a:t>Body Header</a:t>
            </a:r>
          </a:p>
          <a:p>
            <a:r>
              <a:rPr lang="en-US" sz="2400" b="0" i="0" baseline="0">
                <a:solidFill>
                  <a:schemeClr val="tx1"/>
                </a:solidFill>
                <a:latin typeface="open sans" charset="0"/>
              </a:rPr>
              <a:t>Body text</a:t>
            </a:r>
          </a:p>
        </p:txBody>
      </p:sp>
      <p:sp>
        <p:nvSpPr>
          <p:cNvPr id="5" name="Title 1"/>
          <p:cNvSpPr>
            <a:spLocks noGrp="1"/>
          </p:cNvSpPr>
          <p:nvPr>
            <p:ph type="title" hasCustomPrompt="1"/>
          </p:nvPr>
        </p:nvSpPr>
        <p:spPr>
          <a:xfrm>
            <a:off x="609600" y="279132"/>
            <a:ext cx="9419514" cy="623236"/>
          </a:xfrm>
          <a:prstGeom prst="rect">
            <a:avLst/>
          </a:prstGeom>
        </p:spPr>
        <p:txBody>
          <a:bodyPr>
            <a:normAutofit/>
          </a:bodyPr>
          <a:lstStyle>
            <a:lvl1pPr algn="l">
              <a:defRPr sz="3200" baseline="0">
                <a:solidFill>
                  <a:schemeClr val="tx1"/>
                </a:solidFill>
                <a:latin typeface="Constantia" panose="02030602050306030303" pitchFamily="18" charset="0"/>
              </a:defRPr>
            </a:lvl1pPr>
          </a:lstStyle>
          <a:p>
            <a:r>
              <a:rPr lang="en-US"/>
              <a:t>Slide Title</a:t>
            </a:r>
          </a:p>
        </p:txBody>
      </p:sp>
      <p:sp>
        <p:nvSpPr>
          <p:cNvPr id="4" name="Slide Number Placeholder 5"/>
          <p:cNvSpPr>
            <a:spLocks noGrp="1"/>
          </p:cNvSpPr>
          <p:nvPr>
            <p:ph type="sldNum" sz="quarter" idx="4"/>
          </p:nvPr>
        </p:nvSpPr>
        <p:spPr>
          <a:xfrm>
            <a:off x="8611256" y="6356351"/>
            <a:ext cx="2742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5BBFC-F8AB-4F99-B558-DEBF12561351}" type="slidenum">
              <a:rPr lang="en-GB" smtClean="0"/>
              <a:t>‹#›</a:t>
            </a:fld>
            <a:endParaRPr lang="en-GB"/>
          </a:p>
        </p:txBody>
      </p:sp>
      <p:sp>
        <p:nvSpPr>
          <p:cNvPr id="6" name="Footer Placeholder 4"/>
          <p:cNvSpPr>
            <a:spLocks noGrp="1"/>
          </p:cNvSpPr>
          <p:nvPr>
            <p:ph type="ftr" sz="quarter" idx="3"/>
          </p:nvPr>
        </p:nvSpPr>
        <p:spPr>
          <a:xfrm>
            <a:off x="4038065" y="6356351"/>
            <a:ext cx="41158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tandard_Slide_Dark_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9132"/>
            <a:ext cx="9483327" cy="623236"/>
          </a:xfrm>
          <a:prstGeom prst="rect">
            <a:avLst/>
          </a:prstGeom>
        </p:spPr>
        <p:txBody>
          <a:bodyPr>
            <a:normAutofit/>
          </a:bodyPr>
          <a:lstStyle>
            <a:lvl1pPr algn="l">
              <a:defRPr sz="3200" baseline="0">
                <a:solidFill>
                  <a:schemeClr val="bg1"/>
                </a:solidFill>
                <a:latin typeface="Constantia" panose="02030602050306030303" pitchFamily="18" charset="0"/>
              </a:defRPr>
            </a:lvl1pPr>
          </a:lstStyle>
          <a:p>
            <a:r>
              <a:rPr lang="en-US"/>
              <a:t>Slide Title</a:t>
            </a:r>
          </a:p>
        </p:txBody>
      </p:sp>
      <p:sp>
        <p:nvSpPr>
          <p:cNvPr id="3" name="Content Placeholder 2"/>
          <p:cNvSpPr>
            <a:spLocks noGrp="1"/>
          </p:cNvSpPr>
          <p:nvPr>
            <p:ph idx="1" hasCustomPrompt="1"/>
          </p:nvPr>
        </p:nvSpPr>
        <p:spPr>
          <a:xfrm>
            <a:off x="609599" y="1477818"/>
            <a:ext cx="10972801" cy="4821382"/>
          </a:xfrm>
          <a:prstGeom prst="rect">
            <a:avLst/>
          </a:prstGeom>
        </p:spPr>
        <p:txBody>
          <a:bodyPr/>
          <a:lstStyle>
            <a:lvl1pPr marL="0" indent="0">
              <a:buNone/>
              <a:defRPr sz="2400" b="0" i="0" baseline="0">
                <a:solidFill>
                  <a:srgbClr val="333333"/>
                </a:solidFill>
                <a:latin typeface="Corbel" panose="020B0503020204020204" pitchFamily="34" charset="0"/>
              </a:defRPr>
            </a:lvl1pPr>
          </a:lstStyle>
          <a:p>
            <a:pPr fontAlgn="t"/>
            <a:r>
              <a:rPr lang="en-US" sz="2400" b="1" i="0" baseline="0">
                <a:solidFill>
                  <a:schemeClr val="tx1"/>
                </a:solidFill>
                <a:latin typeface="open sans" charset="0"/>
              </a:rPr>
              <a:t>Body Header</a:t>
            </a:r>
          </a:p>
          <a:p>
            <a:r>
              <a:rPr lang="en-US" sz="2400" b="0" i="0" baseline="0">
                <a:solidFill>
                  <a:schemeClr val="tx1"/>
                </a:solidFill>
                <a:latin typeface="open sans" charset="0"/>
              </a:rPr>
              <a:t>Body text</a:t>
            </a:r>
          </a:p>
        </p:txBody>
      </p:sp>
      <p:sp>
        <p:nvSpPr>
          <p:cNvPr id="4" name="Slide Number Placeholder 5"/>
          <p:cNvSpPr>
            <a:spLocks noGrp="1"/>
          </p:cNvSpPr>
          <p:nvPr>
            <p:ph type="sldNum" sz="quarter" idx="4"/>
          </p:nvPr>
        </p:nvSpPr>
        <p:spPr>
          <a:xfrm>
            <a:off x="8611256" y="6356351"/>
            <a:ext cx="2742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5BBFC-F8AB-4F99-B558-DEBF12561351}" type="slidenum">
              <a:rPr lang="en-GB" smtClean="0"/>
              <a:t>‹#›</a:t>
            </a:fld>
            <a:endParaRPr lang="en-GB"/>
          </a:p>
        </p:txBody>
      </p:sp>
      <p:sp>
        <p:nvSpPr>
          <p:cNvPr id="5" name="Footer Placeholder 4"/>
          <p:cNvSpPr>
            <a:spLocks noGrp="1"/>
          </p:cNvSpPr>
          <p:nvPr>
            <p:ph type="ftr" sz="quarter" idx="3"/>
          </p:nvPr>
        </p:nvSpPr>
        <p:spPr>
          <a:xfrm>
            <a:off x="4038065" y="6356351"/>
            <a:ext cx="41158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extLst>
      <p:ext uri="{BB962C8B-B14F-4D97-AF65-F5344CB8AC3E}">
        <p14:creationId xmlns:p14="http://schemas.microsoft.com/office/powerpoint/2010/main" val="45086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tandard_Slide_Dark_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419" y="1985309"/>
            <a:ext cx="10515163" cy="1325563"/>
          </a:xfrm>
          <a:prstGeom prst="rect">
            <a:avLst/>
          </a:prstGeom>
        </p:spPr>
        <p:txBody>
          <a:bodyPr/>
          <a:lstStyle>
            <a:lvl1pPr>
              <a:defRPr sz="4800">
                <a:solidFill>
                  <a:schemeClr val="accent2"/>
                </a:solidFill>
                <a:latin typeface="Constantia" panose="02030602050306030303" pitchFamily="18" charset="0"/>
              </a:defRPr>
            </a:lvl1pPr>
          </a:lstStyle>
          <a:p>
            <a:r>
              <a:rPr lang="en-US"/>
              <a:t>Slide Title</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tandard_Slide_Dark_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419" y="1989418"/>
            <a:ext cx="10515163" cy="1325563"/>
          </a:xfrm>
          <a:prstGeom prst="rect">
            <a:avLst/>
          </a:prstGeom>
        </p:spPr>
        <p:txBody>
          <a:bodyPr/>
          <a:lstStyle>
            <a:lvl1pPr>
              <a:defRPr sz="4800">
                <a:solidFill>
                  <a:schemeClr val="bg1"/>
                </a:solidFill>
                <a:latin typeface="Constantia" panose="02030602050306030303" pitchFamily="18" charset="0"/>
              </a:defRPr>
            </a:lvl1pPr>
          </a:lstStyle>
          <a:p>
            <a:r>
              <a:rPr lang="en-US"/>
              <a:t>Slide Title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645777"/>
      </p:ext>
    </p:extLst>
  </p:cSld>
  <p:clrMap bg1="lt1" tx1="dk1" bg2="lt2" tx2="dk2" accent1="accent1" accent2="accent2" accent3="accent3" accent4="accent4" accent5="accent5" accent6="accent6" hlink="hlink" folHlink="folHlink"/>
  <p:sldLayoutIdLst>
    <p:sldLayoutId id="2147483665" r:id="rId1"/>
    <p:sldLayoutId id="2147483656" r:id="rId2"/>
    <p:sldLayoutId id="2147483663" r:id="rId3"/>
    <p:sldLayoutId id="2147483650" r:id="rId4"/>
    <p:sldLayoutId id="2147483668" r:id="rId5"/>
    <p:sldLayoutId id="2147483664" r:id="rId6"/>
  </p:sldLayoutIdLst>
  <p:hf sldNum="0" hdr="0" ftr="0" dt="0"/>
  <p:txStyles>
    <p:titleStyle>
      <a:lvl1pPr algn="ctr" defTabSz="457200" rtl="0" eaLnBrk="1" latinLnBrk="0" hangingPunct="1">
        <a:spcBef>
          <a:spcPct val="0"/>
        </a:spcBef>
        <a:buNone/>
        <a:defRPr sz="4400" kern="1200" baseline="0">
          <a:solidFill>
            <a:schemeClr val="bg2"/>
          </a:solidFill>
          <a:latin typeface="merriweather"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hyperlink" Target="https://www.seewritehear.com/accessible-mathml/mathspeak/examples/grammar-rules/" TargetMode="External"/><Relationship Id="rId1" Type="http://schemas.openxmlformats.org/officeDocument/2006/relationships/slideLayout" Target="../slideLayouts/slideLayout4.xml"/><Relationship Id="rId6" Type="http://schemas.openxmlformats.org/officeDocument/2006/relationships/image" Target="../media/image8.png"/><Relationship Id="rId11" Type="http://schemas.openxmlformats.org/officeDocument/2006/relationships/hyperlink" Target="https://ble.lshtm.ac.uk/pluginfile.php/154124/mod_resource/content/28/epm101_102_103_105/epm102/sc08/EPM102_SC08_060_070.html" TargetMode="External"/><Relationship Id="rId5" Type="http://schemas.openxmlformats.org/officeDocument/2006/relationships/image" Target="../media/image7.png"/><Relationship Id="rId10" Type="http://schemas.openxmlformats.org/officeDocument/2006/relationships/hyperlink" Target="https://ble.lshtm.ac.uk/pluginfile.php/182758/mod_resource/content/1/content/FS05/CTM208_FS05_040_030.html" TargetMode="External"/><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thjax.org/"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https://webcal.am.lshtm.ac.uk/ID_CAL_Moodle/IDM101/html/content/S1S6/ID101_S1S6_040_020.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wiris.com/en/mathtyp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lIns="91440" tIns="45720" rIns="91440" bIns="45720" anchor="t"/>
          <a:lstStyle/>
          <a:p>
            <a:r>
              <a:rPr lang="en-GB" dirty="0">
                <a:latin typeface="Constantia"/>
              </a:rPr>
              <a:t>Accessible maths online</a:t>
            </a:r>
            <a:endParaRPr lang="en-GB" dirty="0"/>
          </a:p>
        </p:txBody>
      </p:sp>
      <p:sp>
        <p:nvSpPr>
          <p:cNvPr id="4" name="Title Placeholder 1"/>
          <p:cNvSpPr txBox="1">
            <a:spLocks/>
          </p:cNvSpPr>
          <p:nvPr/>
        </p:nvSpPr>
        <p:spPr>
          <a:xfrm>
            <a:off x="839788" y="3638932"/>
            <a:ext cx="10512425" cy="943221"/>
          </a:xfrm>
          <a:prstGeom prst="rect">
            <a:avLst/>
          </a:prstGeom>
        </p:spPr>
        <p:txBody>
          <a:bodyPr vert="horz" lIns="68598" tIns="34299" rIns="68598" bIns="34299" rtlCol="0" anchor="ctr">
            <a:normAutofit/>
          </a:bodyPr>
          <a:lstStyle>
            <a:lvl1pPr algn="ctr" defTabSz="457200" rtl="0" eaLnBrk="1" latinLnBrk="0" hangingPunct="1">
              <a:spcBef>
                <a:spcPct val="0"/>
              </a:spcBef>
              <a:buNone/>
              <a:defRPr sz="4400" kern="1200" baseline="0">
                <a:solidFill>
                  <a:schemeClr val="bg2"/>
                </a:solidFill>
                <a:latin typeface="merriweather" charset="0"/>
                <a:ea typeface="+mj-ea"/>
                <a:cs typeface="+mj-cs"/>
              </a:defRPr>
            </a:lvl1pPr>
          </a:lstStyle>
          <a:p>
            <a:r>
              <a:rPr lang="en-US" sz="2800" dirty="0">
                <a:solidFill>
                  <a:schemeClr val="bg1"/>
                </a:solidFill>
                <a:latin typeface="+mj-lt"/>
                <a:cs typeface="Arial"/>
              </a:rPr>
              <a:t>Christine Cé and Natalie Friend-duPreez</a:t>
            </a:r>
            <a:endParaRPr lang="en-US" sz="2800"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204677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lIns="91440" tIns="45720" rIns="91440" bIns="45720" anchor="t">
            <a:normAutofit/>
          </a:bodyPr>
          <a:lstStyle/>
          <a:p>
            <a:r>
              <a:rPr lang="en-GB" dirty="0">
                <a:latin typeface="Constantia"/>
              </a:rPr>
              <a:t>The problem</a:t>
            </a:r>
            <a:endParaRPr lang="en-GB" dirty="0"/>
          </a:p>
        </p:txBody>
      </p:sp>
      <p:sp>
        <p:nvSpPr>
          <p:cNvPr id="4" name="Content Placeholder 3"/>
          <p:cNvSpPr>
            <a:spLocks noGrp="1"/>
          </p:cNvSpPr>
          <p:nvPr>
            <p:ph idx="1"/>
          </p:nvPr>
        </p:nvSpPr>
        <p:spPr/>
        <p:txBody>
          <a:bodyPr lIns="91440" tIns="45720" rIns="91440" bIns="45720" anchor="t"/>
          <a:lstStyle/>
          <a:p>
            <a:r>
              <a:rPr lang="en-GB">
                <a:latin typeface="Corbel"/>
              </a:rPr>
              <a:t>Equations in CAL: two historical approaches</a:t>
            </a:r>
            <a:endParaRPr lang="en-GB" dirty="0"/>
          </a:p>
          <a:p>
            <a:pPr marL="342900" indent="-342900">
              <a:buChar char="•"/>
            </a:pPr>
            <a:r>
              <a:rPr lang="en-GB">
                <a:latin typeface="Corbel"/>
              </a:rPr>
              <a:t>Images: need alt text – time, resources, training</a:t>
            </a:r>
            <a:br>
              <a:rPr lang="en-GB" dirty="0">
                <a:latin typeface="Corbel"/>
              </a:rPr>
            </a:br>
            <a:r>
              <a:rPr lang="en-GB">
                <a:latin typeface="Corbel"/>
              </a:rPr>
              <a:t>e.g. </a:t>
            </a:r>
            <a:r>
              <a:rPr lang="en-GB" dirty="0">
                <a:latin typeface="Corbel"/>
                <a:hlinkClick r:id="rId2"/>
              </a:rPr>
              <a:t>MathSpeak rules</a:t>
            </a:r>
            <a:endParaRPr lang="en-GB" dirty="0"/>
          </a:p>
          <a:p>
            <a:pPr marL="342900" indent="-342900">
              <a:buChar char="•"/>
            </a:pPr>
            <a:r>
              <a:rPr lang="en-GB">
                <a:latin typeface="Corbel"/>
              </a:rPr>
              <a:t>Tables: not accessible at all</a:t>
            </a:r>
            <a:endParaRPr lang="en-GB" dirty="0"/>
          </a:p>
          <a:p>
            <a:pPr marL="342900" indent="-342900">
              <a:buChar char="•"/>
            </a:pPr>
            <a:r>
              <a:rPr lang="en-GB">
                <a:latin typeface="Corbel"/>
              </a:rPr>
              <a:t>Workflow</a:t>
            </a:r>
            <a:endParaRPr lang="en-GB" dirty="0">
              <a:latin typeface="Corbel"/>
            </a:endParaRPr>
          </a:p>
        </p:txBody>
      </p:sp>
      <p:grpSp>
        <p:nvGrpSpPr>
          <p:cNvPr id="16" name="Group 15">
            <a:extLst>
              <a:ext uri="{FF2B5EF4-FFF2-40B4-BE49-F238E27FC236}">
                <a16:creationId xmlns:a16="http://schemas.microsoft.com/office/drawing/2014/main" id="{017490CC-A9C5-42F4-A540-7728F3E244A0}"/>
              </a:ext>
            </a:extLst>
          </p:cNvPr>
          <p:cNvGrpSpPr/>
          <p:nvPr/>
        </p:nvGrpSpPr>
        <p:grpSpPr>
          <a:xfrm>
            <a:off x="7535562" y="1791079"/>
            <a:ext cx="4308388" cy="3734581"/>
            <a:chOff x="7535562" y="1791079"/>
            <a:chExt cx="4308388" cy="3734581"/>
          </a:xfrm>
        </p:grpSpPr>
        <p:pic>
          <p:nvPicPr>
            <p:cNvPr id="2" name="Picture 4" descr="Screenshot of an equation presented as an image.">
              <a:extLst>
                <a:ext uri="{FF2B5EF4-FFF2-40B4-BE49-F238E27FC236}">
                  <a16:creationId xmlns:a16="http://schemas.microsoft.com/office/drawing/2014/main" id="{09389E52-DCCF-42C1-90EC-CDD97FB2D3FC}"/>
                </a:ext>
              </a:extLst>
            </p:cNvPr>
            <p:cNvPicPr>
              <a:picLocks noChangeAspect="1"/>
            </p:cNvPicPr>
            <p:nvPr/>
          </p:nvPicPr>
          <p:blipFill>
            <a:blip r:embed="rId3"/>
            <a:stretch>
              <a:fillRect/>
            </a:stretch>
          </p:blipFill>
          <p:spPr>
            <a:xfrm>
              <a:off x="7535562" y="1791079"/>
              <a:ext cx="4308388" cy="1360543"/>
            </a:xfrm>
            <a:prstGeom prst="rect">
              <a:avLst/>
            </a:prstGeom>
          </p:spPr>
        </p:pic>
        <p:pic>
          <p:nvPicPr>
            <p:cNvPr id="6" name="Picture 6" descr="Screenshot of an equation presented as an image.">
              <a:extLst>
                <a:ext uri="{FF2B5EF4-FFF2-40B4-BE49-F238E27FC236}">
                  <a16:creationId xmlns:a16="http://schemas.microsoft.com/office/drawing/2014/main" id="{AFC93970-E4D8-4E1E-BEA3-4ED91FC63B4F}"/>
                </a:ext>
              </a:extLst>
            </p:cNvPr>
            <p:cNvPicPr>
              <a:picLocks noChangeAspect="1"/>
            </p:cNvPicPr>
            <p:nvPr/>
          </p:nvPicPr>
          <p:blipFill>
            <a:blip r:embed="rId4"/>
            <a:stretch>
              <a:fillRect/>
            </a:stretch>
          </p:blipFill>
          <p:spPr>
            <a:xfrm>
              <a:off x="8462319" y="4771639"/>
              <a:ext cx="2743200" cy="754021"/>
            </a:xfrm>
            <a:prstGeom prst="rect">
              <a:avLst/>
            </a:prstGeom>
          </p:spPr>
        </p:pic>
        <p:pic>
          <p:nvPicPr>
            <p:cNvPr id="8" name="Picture 8" descr="Screenshot of an equation presented as an image.">
              <a:extLst>
                <a:ext uri="{FF2B5EF4-FFF2-40B4-BE49-F238E27FC236}">
                  <a16:creationId xmlns:a16="http://schemas.microsoft.com/office/drawing/2014/main" id="{435F3519-5D51-4B24-BC87-05D263FB9F0E}"/>
                </a:ext>
              </a:extLst>
            </p:cNvPr>
            <p:cNvPicPr>
              <a:picLocks noChangeAspect="1"/>
            </p:cNvPicPr>
            <p:nvPr/>
          </p:nvPicPr>
          <p:blipFill>
            <a:blip r:embed="rId5"/>
            <a:stretch>
              <a:fillRect/>
            </a:stretch>
          </p:blipFill>
          <p:spPr>
            <a:xfrm>
              <a:off x="8389466" y="3372623"/>
              <a:ext cx="2724150" cy="895350"/>
            </a:xfrm>
            <a:prstGeom prst="rect">
              <a:avLst/>
            </a:prstGeom>
          </p:spPr>
        </p:pic>
      </p:grpSp>
      <p:grpSp>
        <p:nvGrpSpPr>
          <p:cNvPr id="15" name="Group 14">
            <a:extLst>
              <a:ext uri="{FF2B5EF4-FFF2-40B4-BE49-F238E27FC236}">
                <a16:creationId xmlns:a16="http://schemas.microsoft.com/office/drawing/2014/main" id="{D031BA33-7FB3-42CE-AB2C-B55802D4128F}"/>
              </a:ext>
            </a:extLst>
          </p:cNvPr>
          <p:cNvGrpSpPr/>
          <p:nvPr/>
        </p:nvGrpSpPr>
        <p:grpSpPr>
          <a:xfrm>
            <a:off x="687088" y="3841079"/>
            <a:ext cx="6780511" cy="2369535"/>
            <a:chOff x="666493" y="3460079"/>
            <a:chExt cx="6780511" cy="2369535"/>
          </a:xfrm>
        </p:grpSpPr>
        <p:pic>
          <p:nvPicPr>
            <p:cNvPr id="10" name="Picture 10" descr="Screenshot of equation presented as a table.">
              <a:extLst>
                <a:ext uri="{FF2B5EF4-FFF2-40B4-BE49-F238E27FC236}">
                  <a16:creationId xmlns:a16="http://schemas.microsoft.com/office/drawing/2014/main" id="{987C7092-DDB9-4B34-8BC1-6D220B8C3AE6}"/>
                </a:ext>
              </a:extLst>
            </p:cNvPr>
            <p:cNvPicPr>
              <a:picLocks noChangeAspect="1"/>
            </p:cNvPicPr>
            <p:nvPr/>
          </p:nvPicPr>
          <p:blipFill>
            <a:blip r:embed="rId6"/>
            <a:stretch>
              <a:fillRect/>
            </a:stretch>
          </p:blipFill>
          <p:spPr>
            <a:xfrm>
              <a:off x="3838832" y="5044454"/>
              <a:ext cx="3608172" cy="517307"/>
            </a:xfrm>
            <a:prstGeom prst="rect">
              <a:avLst/>
            </a:prstGeom>
          </p:spPr>
        </p:pic>
        <p:pic>
          <p:nvPicPr>
            <p:cNvPr id="12" name="Picture 12" descr="Screenshot of an equation presented as a table.">
              <a:extLst>
                <a:ext uri="{FF2B5EF4-FFF2-40B4-BE49-F238E27FC236}">
                  <a16:creationId xmlns:a16="http://schemas.microsoft.com/office/drawing/2014/main" id="{A918D741-1303-492B-9CE3-1628312851AA}"/>
                </a:ext>
              </a:extLst>
            </p:cNvPr>
            <p:cNvPicPr>
              <a:picLocks noChangeAspect="1"/>
            </p:cNvPicPr>
            <p:nvPr/>
          </p:nvPicPr>
          <p:blipFill>
            <a:blip r:embed="rId7"/>
            <a:stretch>
              <a:fillRect/>
            </a:stretch>
          </p:blipFill>
          <p:spPr>
            <a:xfrm>
              <a:off x="893806" y="4776601"/>
              <a:ext cx="2743200" cy="1053013"/>
            </a:xfrm>
            <a:prstGeom prst="rect">
              <a:avLst/>
            </a:prstGeom>
          </p:spPr>
        </p:pic>
        <p:pic>
          <p:nvPicPr>
            <p:cNvPr id="13" name="Picture 13" descr="Screenshot of equation presented as a table.">
              <a:extLst>
                <a:ext uri="{FF2B5EF4-FFF2-40B4-BE49-F238E27FC236}">
                  <a16:creationId xmlns:a16="http://schemas.microsoft.com/office/drawing/2014/main" id="{711F44D8-0B51-411D-B7B6-DA6103D7F509}"/>
                </a:ext>
              </a:extLst>
            </p:cNvPr>
            <p:cNvPicPr>
              <a:picLocks noChangeAspect="1"/>
            </p:cNvPicPr>
            <p:nvPr/>
          </p:nvPicPr>
          <p:blipFill>
            <a:blip r:embed="rId8"/>
            <a:stretch>
              <a:fillRect/>
            </a:stretch>
          </p:blipFill>
          <p:spPr>
            <a:xfrm>
              <a:off x="666493" y="3468515"/>
              <a:ext cx="2724150" cy="847725"/>
            </a:xfrm>
            <a:prstGeom prst="rect">
              <a:avLst/>
            </a:prstGeom>
          </p:spPr>
        </p:pic>
        <p:pic>
          <p:nvPicPr>
            <p:cNvPr id="14" name="Picture 14" descr="Screenshot of an equation presented as a table.">
              <a:extLst>
                <a:ext uri="{FF2B5EF4-FFF2-40B4-BE49-F238E27FC236}">
                  <a16:creationId xmlns:a16="http://schemas.microsoft.com/office/drawing/2014/main" id="{37C22710-C97B-47A4-831F-795D3A8FBB0D}"/>
                </a:ext>
              </a:extLst>
            </p:cNvPr>
            <p:cNvPicPr>
              <a:picLocks noChangeAspect="1"/>
            </p:cNvPicPr>
            <p:nvPr/>
          </p:nvPicPr>
          <p:blipFill>
            <a:blip r:embed="rId9"/>
            <a:stretch>
              <a:fillRect/>
            </a:stretch>
          </p:blipFill>
          <p:spPr>
            <a:xfrm>
              <a:off x="4158049" y="3460079"/>
              <a:ext cx="2743200" cy="720436"/>
            </a:xfrm>
            <a:prstGeom prst="rect">
              <a:avLst/>
            </a:prstGeom>
          </p:spPr>
        </p:pic>
      </p:grpSp>
      <p:sp>
        <p:nvSpPr>
          <p:cNvPr id="5" name="TextBox 4">
            <a:extLst>
              <a:ext uri="{FF2B5EF4-FFF2-40B4-BE49-F238E27FC236}">
                <a16:creationId xmlns:a16="http://schemas.microsoft.com/office/drawing/2014/main" id="{17F5B8B8-6FB9-4654-8B04-3EAE4C1E8EF2}"/>
              </a:ext>
            </a:extLst>
          </p:cNvPr>
          <p:cNvSpPr txBox="1"/>
          <p:nvPr/>
        </p:nvSpPr>
        <p:spPr>
          <a:xfrm>
            <a:off x="854869" y="6212680"/>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hlinkClick r:id="rId10"/>
              </a:rPr>
              <a:t>CT example</a:t>
            </a:r>
            <a:r>
              <a:rPr lang="en-GB" dirty="0"/>
              <a:t> </a:t>
            </a:r>
            <a:endParaRPr lang="en-US" dirty="0"/>
          </a:p>
          <a:p>
            <a:r>
              <a:rPr lang="en-GB" dirty="0">
                <a:hlinkClick r:id="rId11"/>
              </a:rPr>
              <a:t>Epi example</a:t>
            </a:r>
            <a:endParaRPr lang="en-GB" dirty="0"/>
          </a:p>
        </p:txBody>
      </p:sp>
    </p:spTree>
    <p:extLst>
      <p:ext uri="{BB962C8B-B14F-4D97-AF65-F5344CB8AC3E}">
        <p14:creationId xmlns:p14="http://schemas.microsoft.com/office/powerpoint/2010/main" val="257038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37518" y="1399243"/>
            <a:ext cx="11058152" cy="4807281"/>
          </a:xfrm>
        </p:spPr>
        <p:txBody>
          <a:bodyPr lIns="91440" tIns="45720" rIns="91440" bIns="45720" anchor="t"/>
          <a:lstStyle/>
          <a:p>
            <a:pPr marL="0" indent="0">
              <a:buNone/>
            </a:pPr>
            <a:r>
              <a:rPr lang="en-GB">
                <a:latin typeface="Corbel"/>
              </a:rPr>
              <a:t>Pros:</a:t>
            </a:r>
            <a:endParaRPr lang="en-US"/>
          </a:p>
          <a:p>
            <a:r>
              <a:rPr lang="en-GB">
                <a:latin typeface="Corbel"/>
              </a:rPr>
              <a:t>Designed for presenting </a:t>
            </a:r>
            <a:r>
              <a:rPr lang="en-GB" b="1">
                <a:latin typeface="Corbel"/>
              </a:rPr>
              <a:t>maths online</a:t>
            </a:r>
            <a:endParaRPr lang="en-GB" b="1" dirty="0"/>
          </a:p>
          <a:p>
            <a:r>
              <a:rPr lang="en-GB" b="1">
                <a:latin typeface="Corbel"/>
              </a:rPr>
              <a:t>Accessible </a:t>
            </a:r>
            <a:r>
              <a:rPr lang="en-GB">
                <a:latin typeface="Corbel"/>
              </a:rPr>
              <a:t>to screen reading software</a:t>
            </a:r>
            <a:endParaRPr lang="en-GB" dirty="0"/>
          </a:p>
          <a:p>
            <a:r>
              <a:rPr lang="en-GB" b="1">
                <a:latin typeface="Corbel"/>
              </a:rPr>
              <a:t>Future</a:t>
            </a:r>
            <a:r>
              <a:rPr lang="en-GB">
                <a:latin typeface="Corbel"/>
              </a:rPr>
              <a:t>-proof</a:t>
            </a:r>
            <a:endParaRPr lang="en-GB" dirty="0"/>
          </a:p>
          <a:p>
            <a:endParaRPr lang="en-GB" dirty="0"/>
          </a:p>
          <a:p>
            <a:pPr marL="0" indent="0">
              <a:buNone/>
            </a:pPr>
            <a:r>
              <a:rPr lang="en-GB">
                <a:latin typeface="Corbel"/>
              </a:rPr>
              <a:t>Cons: </a:t>
            </a:r>
          </a:p>
          <a:p>
            <a:r>
              <a:rPr lang="en-GB">
                <a:latin typeface="Corbel"/>
              </a:rPr>
              <a:t>Complicated </a:t>
            </a:r>
            <a:r>
              <a:rPr lang="en-GB" b="1">
                <a:latin typeface="Corbel"/>
              </a:rPr>
              <a:t>code</a:t>
            </a:r>
          </a:p>
          <a:p>
            <a:r>
              <a:rPr lang="en-GB">
                <a:latin typeface="Corbel"/>
              </a:rPr>
              <a:t>No universal native </a:t>
            </a:r>
            <a:r>
              <a:rPr lang="en-GB" b="1">
                <a:latin typeface="Corbel"/>
              </a:rPr>
              <a:t>browser support</a:t>
            </a:r>
            <a:endParaRPr lang="en-GB" b="1" dirty="0">
              <a:latin typeface="Corbel"/>
            </a:endParaRPr>
          </a:p>
        </p:txBody>
      </p:sp>
      <p:sp>
        <p:nvSpPr>
          <p:cNvPr id="3" name="Title 2"/>
          <p:cNvSpPr>
            <a:spLocks noGrp="1"/>
          </p:cNvSpPr>
          <p:nvPr>
            <p:ph type="title"/>
          </p:nvPr>
        </p:nvSpPr>
        <p:spPr>
          <a:xfrm>
            <a:off x="702277" y="155564"/>
            <a:ext cx="9472691" cy="623236"/>
          </a:xfrm>
        </p:spPr>
        <p:txBody>
          <a:bodyPr lIns="91440" tIns="45720" rIns="91440" bIns="45720" anchor="t">
            <a:normAutofit/>
          </a:bodyPr>
          <a:lstStyle/>
          <a:p>
            <a:r>
              <a:rPr lang="en-GB">
                <a:latin typeface="Constantia"/>
              </a:rPr>
              <a:t>Accessible maths online: MathML</a:t>
            </a:r>
            <a:endParaRPr lang="en-US"/>
          </a:p>
        </p:txBody>
      </p:sp>
      <p:pic>
        <p:nvPicPr>
          <p:cNvPr id="2" name="Picture 4" descr="Timeline&#10;&#10;Description automatically generated">
            <a:extLst>
              <a:ext uri="{FF2B5EF4-FFF2-40B4-BE49-F238E27FC236}">
                <a16:creationId xmlns:a16="http://schemas.microsoft.com/office/drawing/2014/main" id="{EEF79683-87E9-4A94-A3B2-4073DF3F4A3B}"/>
              </a:ext>
            </a:extLst>
          </p:cNvPr>
          <p:cNvPicPr>
            <a:picLocks noChangeAspect="1"/>
          </p:cNvPicPr>
          <p:nvPr/>
        </p:nvPicPr>
        <p:blipFill>
          <a:blip r:embed="rId3"/>
          <a:stretch>
            <a:fillRect/>
          </a:stretch>
        </p:blipFill>
        <p:spPr>
          <a:xfrm>
            <a:off x="7695080" y="467481"/>
            <a:ext cx="4256902" cy="6217144"/>
          </a:xfrm>
          <a:prstGeom prst="rect">
            <a:avLst/>
          </a:prstGeom>
        </p:spPr>
      </p:pic>
    </p:spTree>
    <p:extLst>
      <p:ext uri="{BB962C8B-B14F-4D97-AF65-F5344CB8AC3E}">
        <p14:creationId xmlns:p14="http://schemas.microsoft.com/office/powerpoint/2010/main" val="13024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C30F00-F266-463E-88A6-643E6C2C98F8}"/>
              </a:ext>
            </a:extLst>
          </p:cNvPr>
          <p:cNvSpPr>
            <a:spLocks noGrp="1"/>
          </p:cNvSpPr>
          <p:nvPr>
            <p:ph type="title"/>
          </p:nvPr>
        </p:nvSpPr>
        <p:spPr/>
        <p:txBody>
          <a:bodyPr lIns="91440" tIns="45720" rIns="91440" bIns="45720" anchor="t">
            <a:normAutofit/>
          </a:bodyPr>
          <a:lstStyle/>
          <a:p>
            <a:r>
              <a:rPr lang="en-GB">
                <a:latin typeface="Constantia"/>
              </a:rPr>
              <a:t>Maths for all browsers: MathML + MathJax</a:t>
            </a:r>
            <a:endParaRPr lang="en-GB"/>
          </a:p>
        </p:txBody>
      </p:sp>
      <p:pic>
        <p:nvPicPr>
          <p:cNvPr id="5" name="Picture 4" descr="MathJax.">
            <a:extLst>
              <a:ext uri="{FF2B5EF4-FFF2-40B4-BE49-F238E27FC236}">
                <a16:creationId xmlns:a16="http://schemas.microsoft.com/office/drawing/2014/main" id="{C5747A16-D772-4237-9E64-AC6924E99008}"/>
              </a:ext>
            </a:extLst>
          </p:cNvPr>
          <p:cNvPicPr>
            <a:picLocks noChangeAspect="1"/>
          </p:cNvPicPr>
          <p:nvPr/>
        </p:nvPicPr>
        <p:blipFill>
          <a:blip r:embed="rId2"/>
          <a:stretch>
            <a:fillRect/>
          </a:stretch>
        </p:blipFill>
        <p:spPr>
          <a:xfrm>
            <a:off x="7731212" y="1889361"/>
            <a:ext cx="3700848" cy="772682"/>
          </a:xfrm>
          <a:prstGeom prst="rect">
            <a:avLst/>
          </a:prstGeom>
        </p:spPr>
      </p:pic>
      <p:sp>
        <p:nvSpPr>
          <p:cNvPr id="6" name="TextBox 2">
            <a:extLst>
              <a:ext uri="{FF2B5EF4-FFF2-40B4-BE49-F238E27FC236}">
                <a16:creationId xmlns:a16="http://schemas.microsoft.com/office/drawing/2014/main" id="{5DCACA00-05AF-4EB3-AD57-0E132521ECAE}"/>
              </a:ext>
            </a:extLst>
          </p:cNvPr>
          <p:cNvSpPr txBox="1"/>
          <p:nvPr/>
        </p:nvSpPr>
        <p:spPr>
          <a:xfrm>
            <a:off x="667265" y="1861751"/>
            <a:ext cx="6553198" cy="156966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ea typeface="+mn-lt"/>
                <a:cs typeface="+mn-lt"/>
                <a:hlinkClick r:id="rId3"/>
              </a:rPr>
              <a:t>MathJax</a:t>
            </a:r>
            <a:r>
              <a:rPr lang="en-GB" sz="2400" dirty="0">
                <a:ea typeface="+mn-lt"/>
                <a:cs typeface="+mn-lt"/>
              </a:rPr>
              <a:t>: </a:t>
            </a:r>
            <a:endParaRPr lang="en-US" sz="2400" dirty="0">
              <a:ea typeface="+mn-lt"/>
              <a:cs typeface="+mn-lt"/>
            </a:endParaRPr>
          </a:p>
          <a:p>
            <a:pPr marL="342900" indent="-342900">
              <a:buFont typeface="Arial"/>
              <a:buChar char="•"/>
            </a:pPr>
            <a:r>
              <a:rPr lang="en-GB" sz="2400">
                <a:ea typeface="+mn-lt"/>
                <a:cs typeface="+mn-lt"/>
              </a:rPr>
              <a:t>JavaScript display </a:t>
            </a:r>
            <a:r>
              <a:rPr lang="en-GB" sz="2400" dirty="0">
                <a:ea typeface="+mn-lt"/>
                <a:cs typeface="+mn-lt"/>
              </a:rPr>
              <a:t>engine for </a:t>
            </a:r>
            <a:r>
              <a:rPr lang="en-GB" sz="2400">
                <a:ea typeface="+mn-lt"/>
                <a:cs typeface="+mn-lt"/>
              </a:rPr>
              <a:t>maths </a:t>
            </a:r>
            <a:endParaRPr lang="en-US" sz="2400">
              <a:ea typeface="+mn-lt"/>
              <a:cs typeface="+mn-lt"/>
            </a:endParaRPr>
          </a:p>
          <a:p>
            <a:pPr marL="342900" indent="-342900">
              <a:buFont typeface="Arial"/>
              <a:buChar char="•"/>
            </a:pPr>
            <a:r>
              <a:rPr lang="en-GB" sz="2400">
                <a:ea typeface="+mn-lt"/>
                <a:cs typeface="+mn-lt"/>
              </a:rPr>
              <a:t>Works in all browsers</a:t>
            </a:r>
            <a:endParaRPr lang="en-US" sz="2400">
              <a:ea typeface="+mn-lt"/>
              <a:cs typeface="+mn-lt"/>
            </a:endParaRPr>
          </a:p>
          <a:p>
            <a:pPr marL="342900" indent="-342900">
              <a:buFont typeface="Arial"/>
              <a:buChar char="•"/>
            </a:pPr>
            <a:r>
              <a:rPr lang="en-GB" sz="2400">
                <a:ea typeface="+mn-lt"/>
                <a:cs typeface="+mn-lt"/>
              </a:rPr>
              <a:t>Adds </a:t>
            </a:r>
            <a:r>
              <a:rPr lang="en-GB" sz="2400" dirty="0">
                <a:ea typeface="+mn-lt"/>
                <a:cs typeface="+mn-lt"/>
              </a:rPr>
              <a:t>functionality to MathML (e.g. zoom)</a:t>
            </a:r>
            <a:endParaRPr lang="en-US" sz="2400"/>
          </a:p>
        </p:txBody>
      </p:sp>
      <p:sp>
        <p:nvSpPr>
          <p:cNvPr id="2" name="TextBox 1">
            <a:extLst>
              <a:ext uri="{FF2B5EF4-FFF2-40B4-BE49-F238E27FC236}">
                <a16:creationId xmlns:a16="http://schemas.microsoft.com/office/drawing/2014/main" id="{606A76F3-AA20-4D30-833F-48FAFEA7FF78}"/>
              </a:ext>
            </a:extLst>
          </p:cNvPr>
          <p:cNvSpPr txBox="1"/>
          <p:nvPr/>
        </p:nvSpPr>
        <p:spPr>
          <a:xfrm>
            <a:off x="1068859" y="609394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hlinkClick r:id="rId4"/>
              </a:rPr>
              <a:t>ID example</a:t>
            </a:r>
            <a:r>
              <a:rPr lang="en-GB" dirty="0"/>
              <a:t> </a:t>
            </a:r>
            <a:endParaRPr lang="en-US" dirty="0"/>
          </a:p>
        </p:txBody>
      </p:sp>
    </p:spTree>
    <p:extLst>
      <p:ext uri="{BB962C8B-B14F-4D97-AF65-F5344CB8AC3E}">
        <p14:creationId xmlns:p14="http://schemas.microsoft.com/office/powerpoint/2010/main" val="4149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3B263C-2A28-4F74-948A-DC6DA954D029}"/>
              </a:ext>
            </a:extLst>
          </p:cNvPr>
          <p:cNvSpPr>
            <a:spLocks noGrp="1"/>
          </p:cNvSpPr>
          <p:nvPr>
            <p:ph idx="1"/>
          </p:nvPr>
        </p:nvSpPr>
        <p:spPr>
          <a:xfrm>
            <a:off x="431571" y="1522811"/>
            <a:ext cx="6815667" cy="4807281"/>
          </a:xfrm>
        </p:spPr>
        <p:txBody>
          <a:bodyPr lIns="91440" tIns="45720" rIns="91440" bIns="45720" anchor="t"/>
          <a:lstStyle/>
          <a:p>
            <a:pPr marL="0" indent="0">
              <a:buNone/>
            </a:pPr>
            <a:r>
              <a:rPr lang="en-GB" dirty="0">
                <a:latin typeface="Corbel"/>
              </a:rPr>
              <a:t>Need: an editor that </a:t>
            </a:r>
          </a:p>
          <a:p>
            <a:r>
              <a:rPr lang="en-GB" b="1" dirty="0">
                <a:latin typeface="Corbel"/>
              </a:rPr>
              <a:t>Academic team </a:t>
            </a:r>
            <a:r>
              <a:rPr lang="en-GB" dirty="0">
                <a:latin typeface="Corbel"/>
              </a:rPr>
              <a:t>can use to write equations</a:t>
            </a:r>
          </a:p>
          <a:p>
            <a:r>
              <a:rPr lang="en-GB" dirty="0">
                <a:latin typeface="Corbel"/>
              </a:rPr>
              <a:t>LTs can use to </a:t>
            </a:r>
            <a:r>
              <a:rPr lang="en-GB" b="1" dirty="0">
                <a:latin typeface="Corbel"/>
              </a:rPr>
              <a:t>generate MathML</a:t>
            </a:r>
          </a:p>
          <a:p>
            <a:r>
              <a:rPr lang="en-GB" dirty="0">
                <a:latin typeface="Corbel"/>
              </a:rPr>
              <a:t>Is </a:t>
            </a:r>
            <a:r>
              <a:rPr lang="en-GB" b="1" dirty="0">
                <a:latin typeface="Corbel"/>
              </a:rPr>
              <a:t>free </a:t>
            </a:r>
            <a:r>
              <a:rPr lang="en-GB" dirty="0">
                <a:latin typeface="Corbel"/>
              </a:rPr>
              <a:t>or very </a:t>
            </a:r>
            <a:r>
              <a:rPr lang="en-GB" b="1" dirty="0">
                <a:latin typeface="Corbel"/>
              </a:rPr>
              <a:t>cheap</a:t>
            </a:r>
            <a:r>
              <a:rPr lang="en-GB" dirty="0">
                <a:latin typeface="Corbel"/>
              </a:rPr>
              <a:t>!</a:t>
            </a:r>
          </a:p>
          <a:p>
            <a:endParaRPr lang="en-GB" dirty="0">
              <a:latin typeface="Corbel"/>
            </a:endParaRPr>
          </a:p>
          <a:p>
            <a:pPr marL="0" indent="0">
              <a:buNone/>
            </a:pPr>
            <a:r>
              <a:rPr lang="en-GB" dirty="0">
                <a:latin typeface="Corbel"/>
                <a:hlinkClick r:id="rId2"/>
              </a:rPr>
              <a:t>Wiris MathType</a:t>
            </a:r>
            <a:r>
              <a:rPr lang="en-GB" dirty="0">
                <a:latin typeface="Corbel"/>
              </a:rPr>
              <a:t>:</a:t>
            </a:r>
          </a:p>
          <a:p>
            <a:r>
              <a:rPr lang="en-GB" b="1" dirty="0">
                <a:latin typeface="Corbel"/>
              </a:rPr>
              <a:t>WYSIWYG </a:t>
            </a:r>
            <a:r>
              <a:rPr lang="en-GB" dirty="0">
                <a:latin typeface="Corbel"/>
              </a:rPr>
              <a:t>editor: no need to learn </a:t>
            </a:r>
            <a:r>
              <a:rPr lang="en-GB" dirty="0" err="1">
                <a:latin typeface="Corbel"/>
              </a:rPr>
              <a:t>LaTEX</a:t>
            </a:r>
            <a:endParaRPr lang="en-GB" dirty="0">
              <a:latin typeface="Corbel"/>
            </a:endParaRPr>
          </a:p>
          <a:p>
            <a:r>
              <a:rPr lang="en-GB" dirty="0">
                <a:latin typeface="Corbel"/>
              </a:rPr>
              <a:t>Generates </a:t>
            </a:r>
            <a:r>
              <a:rPr lang="en-GB" b="1" dirty="0">
                <a:latin typeface="Corbel"/>
              </a:rPr>
              <a:t>MathML </a:t>
            </a:r>
            <a:r>
              <a:rPr lang="en-GB" dirty="0">
                <a:latin typeface="Corbel"/>
              </a:rPr>
              <a:t>and </a:t>
            </a:r>
            <a:r>
              <a:rPr lang="en-GB" b="1" dirty="0">
                <a:latin typeface="Corbel"/>
              </a:rPr>
              <a:t>alt text</a:t>
            </a:r>
          </a:p>
          <a:p>
            <a:r>
              <a:rPr lang="en-GB" dirty="0">
                <a:latin typeface="Corbel"/>
              </a:rPr>
              <a:t>Multi-platform (Office, Google, VLEs)</a:t>
            </a:r>
          </a:p>
          <a:p>
            <a:r>
              <a:rPr lang="en-GB" b="1" dirty="0">
                <a:latin typeface="Corbel"/>
              </a:rPr>
              <a:t>Chemical notation</a:t>
            </a:r>
            <a:r>
              <a:rPr lang="en-GB" dirty="0">
                <a:latin typeface="Corbel"/>
              </a:rPr>
              <a:t> editor</a:t>
            </a:r>
          </a:p>
          <a:p>
            <a:pPr marL="0" indent="0">
              <a:buNone/>
            </a:pPr>
            <a:endParaRPr lang="en-GB" dirty="0">
              <a:latin typeface="Corbel"/>
            </a:endParaRPr>
          </a:p>
        </p:txBody>
      </p:sp>
      <p:sp>
        <p:nvSpPr>
          <p:cNvPr id="4" name="Title 3">
            <a:extLst>
              <a:ext uri="{FF2B5EF4-FFF2-40B4-BE49-F238E27FC236}">
                <a16:creationId xmlns:a16="http://schemas.microsoft.com/office/drawing/2014/main" id="{30CD50F0-ADF8-4F9F-BDF1-3AF6143DBCDF}"/>
              </a:ext>
            </a:extLst>
          </p:cNvPr>
          <p:cNvSpPr>
            <a:spLocks noGrp="1"/>
          </p:cNvSpPr>
          <p:nvPr>
            <p:ph type="title"/>
          </p:nvPr>
        </p:nvSpPr>
        <p:spPr/>
        <p:txBody>
          <a:bodyPr lIns="91440" tIns="45720" rIns="91440" bIns="45720" anchor="t">
            <a:normAutofit/>
          </a:bodyPr>
          <a:lstStyle/>
          <a:p>
            <a:r>
              <a:rPr lang="en-GB">
                <a:latin typeface="Constantia"/>
              </a:rPr>
              <a:t>How to generate MathML?</a:t>
            </a:r>
            <a:endParaRPr lang="en-GB"/>
          </a:p>
        </p:txBody>
      </p:sp>
      <p:pic>
        <p:nvPicPr>
          <p:cNvPr id="5" name="Picture 5" descr="MathType">
            <a:extLst>
              <a:ext uri="{FF2B5EF4-FFF2-40B4-BE49-F238E27FC236}">
                <a16:creationId xmlns:a16="http://schemas.microsoft.com/office/drawing/2014/main" id="{2BAFB12E-5A2D-4C45-A150-B792C0575E6C}"/>
              </a:ext>
            </a:extLst>
          </p:cNvPr>
          <p:cNvPicPr>
            <a:picLocks noChangeAspect="1"/>
          </p:cNvPicPr>
          <p:nvPr/>
        </p:nvPicPr>
        <p:blipFill>
          <a:blip r:embed="rId3"/>
          <a:stretch>
            <a:fillRect/>
          </a:stretch>
        </p:blipFill>
        <p:spPr>
          <a:xfrm>
            <a:off x="6670590" y="2815909"/>
            <a:ext cx="5193956" cy="1596886"/>
          </a:xfrm>
          <a:prstGeom prst="rect">
            <a:avLst/>
          </a:prstGeom>
        </p:spPr>
      </p:pic>
    </p:spTree>
    <p:extLst>
      <p:ext uri="{BB962C8B-B14F-4D97-AF65-F5344CB8AC3E}">
        <p14:creationId xmlns:p14="http://schemas.microsoft.com/office/powerpoint/2010/main" val="260587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67D90-590F-43AF-AAEA-A26CF599C69D}"/>
              </a:ext>
            </a:extLst>
          </p:cNvPr>
          <p:cNvSpPr>
            <a:spLocks noGrp="1"/>
          </p:cNvSpPr>
          <p:nvPr>
            <p:ph idx="1"/>
          </p:nvPr>
        </p:nvSpPr>
        <p:spPr>
          <a:xfrm>
            <a:off x="784205" y="1491919"/>
            <a:ext cx="10798195" cy="4807281"/>
          </a:xfrm>
        </p:spPr>
        <p:txBody>
          <a:bodyPr lIns="91440" tIns="45720" rIns="91440" bIns="45720" anchor="t"/>
          <a:lstStyle/>
          <a:p>
            <a:r>
              <a:rPr lang="en-GB">
                <a:latin typeface="Corbel"/>
              </a:rPr>
              <a:t>Complex equations, including any with Greek symbols or a 'times' symbol</a:t>
            </a:r>
            <a:endParaRPr lang="en-GB" dirty="0">
              <a:latin typeface="Corbel"/>
            </a:endParaRPr>
          </a:p>
          <a:p>
            <a:r>
              <a:rPr lang="en-US">
                <a:latin typeface="Corbel"/>
              </a:rPr>
              <a:t>Equations that are written out as words can also be converted using MathML and then the style set to “text”. This means that screen readers will read the words as words rather than spell them out to the user. </a:t>
            </a:r>
            <a:endParaRPr lang="en-US" dirty="0">
              <a:latin typeface="Corbel"/>
            </a:endParaRPr>
          </a:p>
          <a:p>
            <a:r>
              <a:rPr lang="en-GB">
                <a:latin typeface="Corbel"/>
              </a:rPr>
              <a:t>Equations written in Word document using the MathType add-on</a:t>
            </a:r>
            <a:endParaRPr lang="en-US" dirty="0">
              <a:latin typeface="Corbel"/>
            </a:endParaRPr>
          </a:p>
          <a:p>
            <a:r>
              <a:rPr lang="en-GB">
                <a:latin typeface="Corbel"/>
              </a:rPr>
              <a:t>Used simple table format, including using captions and setting header columns and rows so easy for a screen reader to navigate the tables</a:t>
            </a:r>
            <a:endParaRPr lang="en-GB" dirty="0">
              <a:latin typeface="Corbel"/>
            </a:endParaRPr>
          </a:p>
          <a:p>
            <a:r>
              <a:rPr lang="en-GB">
                <a:latin typeface="Corbel"/>
              </a:rPr>
              <a:t>NonVisual Desktop Access (NVDA)  screen reader used to test the </a:t>
            </a:r>
            <a:r>
              <a:rPr lang="en-GB" dirty="0">
                <a:latin typeface="Corbel"/>
              </a:rPr>
              <a:t>equations</a:t>
            </a:r>
            <a:endParaRPr lang="en-GB">
              <a:latin typeface="Corbel"/>
            </a:endParaRPr>
          </a:p>
          <a:p>
            <a:r>
              <a:rPr lang="en-GB">
                <a:latin typeface="Corbel"/>
              </a:rPr>
              <a:t>MathPlayer™ 4 works with NVDA to speak and Braille math content in Microsoft Word and PowerPoint (32-bit versions only), Internet Explorer and </a:t>
            </a:r>
            <a:r>
              <a:rPr lang="en-GB" dirty="0">
                <a:latin typeface="Corbel"/>
              </a:rPr>
              <a:t>Firefox</a:t>
            </a:r>
            <a:endParaRPr lang="en-GB">
              <a:latin typeface="Corbel"/>
            </a:endParaRPr>
          </a:p>
          <a:p>
            <a:endParaRPr lang="en-GB" dirty="0">
              <a:latin typeface="Corbel"/>
            </a:endParaRPr>
          </a:p>
        </p:txBody>
      </p:sp>
      <p:sp>
        <p:nvSpPr>
          <p:cNvPr id="4" name="Title 3">
            <a:extLst>
              <a:ext uri="{FF2B5EF4-FFF2-40B4-BE49-F238E27FC236}">
                <a16:creationId xmlns:a16="http://schemas.microsoft.com/office/drawing/2014/main" id="{3B66AEC6-CB6E-4D51-8EC6-3A9C34707A39}"/>
              </a:ext>
            </a:extLst>
          </p:cNvPr>
          <p:cNvSpPr>
            <a:spLocks noGrp="1"/>
          </p:cNvSpPr>
          <p:nvPr>
            <p:ph type="title"/>
          </p:nvPr>
        </p:nvSpPr>
        <p:spPr>
          <a:xfrm>
            <a:off x="293299" y="279132"/>
            <a:ext cx="10004653" cy="594482"/>
          </a:xfrm>
        </p:spPr>
        <p:txBody>
          <a:bodyPr lIns="91440" tIns="45720" rIns="91440" bIns="45720" anchor="t">
            <a:normAutofit/>
          </a:bodyPr>
          <a:lstStyle/>
          <a:p>
            <a:r>
              <a:rPr lang="en-GB">
                <a:latin typeface="Constantia"/>
              </a:rPr>
              <a:t>Making exam formulae sheets accessible</a:t>
            </a:r>
            <a:endParaRPr lang="en-GB"/>
          </a:p>
        </p:txBody>
      </p:sp>
    </p:spTree>
    <p:extLst>
      <p:ext uri="{BB962C8B-B14F-4D97-AF65-F5344CB8AC3E}">
        <p14:creationId xmlns:p14="http://schemas.microsoft.com/office/powerpoint/2010/main" val="3944477498"/>
      </p:ext>
    </p:extLst>
  </p:cSld>
  <p:clrMapOvr>
    <a:masterClrMapping/>
  </p:clrMapOvr>
</p:sld>
</file>

<file path=ppt/theme/theme1.xml><?xml version="1.0" encoding="utf-8"?>
<a:theme xmlns:a="http://schemas.openxmlformats.org/drawingml/2006/main" name="Main_Presentation_Title_Page">
  <a:themeElements>
    <a:clrScheme name="Custom 1">
      <a:dk1>
        <a:srgbClr val="000000"/>
      </a:dk1>
      <a:lt1>
        <a:srgbClr val="FFFFFF"/>
      </a:lt1>
      <a:dk2>
        <a:srgbClr val="004550"/>
      </a:dk2>
      <a:lt2>
        <a:srgbClr val="2BAC6D"/>
      </a:lt2>
      <a:accent1>
        <a:srgbClr val="2BAC6D"/>
      </a:accent1>
      <a:accent2>
        <a:srgbClr val="004550"/>
      </a:accent2>
      <a:accent3>
        <a:srgbClr val="00ABCE"/>
      </a:accent3>
      <a:accent4>
        <a:srgbClr val="FBB800"/>
      </a:accent4>
      <a:accent5>
        <a:srgbClr val="E95B0C"/>
      </a:accent5>
      <a:accent6>
        <a:srgbClr val="B1B2B3"/>
      </a:accent6>
      <a:hlink>
        <a:srgbClr val="00ABCE"/>
      </a:hlink>
      <a:folHlink>
        <a:srgbClr val="B1B2B3"/>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HTM_Presentation_Template_widescreen-basic-fonts (1)" id="{E7B28CC8-DBDF-44AB-BE48-AA3F8FEE6E75}" vid="{B42C489B-0C35-41FE-B5CD-A95808210A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24F6635A61BA4BAEEB3FFE317CC219" ma:contentTypeVersion="13" ma:contentTypeDescription="Create a new document." ma:contentTypeScope="" ma:versionID="942a1669f42e5b9f33d2f5595d876cf7">
  <xsd:schema xmlns:xsd="http://www.w3.org/2001/XMLSchema" xmlns:xs="http://www.w3.org/2001/XMLSchema" xmlns:p="http://schemas.microsoft.com/office/2006/metadata/properties" xmlns:ns2="6a164dda-3779-4169-b957-e287451f6523" xmlns:ns3="872baf4a-719d-4372-a1b0-239459898d23" xmlns:ns4="92e71ee7-ced5-462e-86b9-31bbb9e06b2c" targetNamespace="http://schemas.microsoft.com/office/2006/metadata/properties" ma:root="true" ma:fieldsID="937d07b3a342ba691a02ddce6770b368" ns2:_="" ns3:_="" ns4:_="">
    <xsd:import namespace="6a164dda-3779-4169-b957-e287451f6523"/>
    <xsd:import namespace="872baf4a-719d-4372-a1b0-239459898d23"/>
    <xsd:import namespace="92e71ee7-ced5-462e-86b9-31bbb9e06b2c"/>
    <xsd:element name="properties">
      <xsd:complexType>
        <xsd:sequence>
          <xsd:element name="documentManagement">
            <xsd:complexType>
              <xsd:all>
                <xsd:element ref="ns2:Visibility"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3: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64dda-3779-4169-b957-e287451f6523" elementFormDefault="qualified">
    <xsd:import namespace="http://schemas.microsoft.com/office/2006/documentManagement/types"/>
    <xsd:import namespace="http://schemas.microsoft.com/office/infopath/2007/PartnerControls"/>
    <xsd:element name="Visibility" ma:index="2" nillable="true" ma:displayName="Visibility" ma:default="Internal" ma:description="Items that should be available externally should be marked &lt;strong&gt;External&lt;/strong&gt;" ma:format="RadioButtons" ma:internalName="Visibility">
      <xsd:simpleType>
        <xsd:restriction base="dms:Choice">
          <xsd:enumeration value="Internal"/>
          <xsd:enumeration value="External"/>
        </xsd:restriction>
      </xsd:simpleType>
    </xsd:element>
  </xsd:schema>
  <xsd:schema xmlns:xsd="http://www.w3.org/2001/XMLSchema" xmlns:xs="http://www.w3.org/2001/XMLSchema" xmlns:dms="http://schemas.microsoft.com/office/2006/documentManagement/types" xmlns:pc="http://schemas.microsoft.com/office/infopath/2007/PartnerControls" targetNamespace="872baf4a-719d-4372-a1b0-239459898d23"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Description" ma:index="19" nillable="true" ma:displayName="Description" ma:format="Dropdown" ma:internalNam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e71ee7-ced5-462e-86b9-31bbb9e06b2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isibility xmlns="6a164dda-3779-4169-b957-e287451f6523">Internal</Visibility>
    <Description xmlns="872baf4a-719d-4372-a1b0-239459898d23" xsi:nil="true"/>
  </documentManagement>
</p:properties>
</file>

<file path=customXml/item4.xml><?xml version="1.0" encoding="utf-8"?>
<?mso-contentType ?>
<SharedContentType xmlns="Microsoft.SharePoint.Taxonomy.ContentTypeSync" SourceId="8207403b-203c-4ed3-95cd-88a852189123" ContentTypeId="0x01" PreviousValue="false"/>
</file>

<file path=customXml/itemProps1.xml><?xml version="1.0" encoding="utf-8"?>
<ds:datastoreItem xmlns:ds="http://schemas.openxmlformats.org/officeDocument/2006/customXml" ds:itemID="{51E03ADA-B318-4B23-AD95-38BA1D39DAA0}">
  <ds:schemaRefs>
    <ds:schemaRef ds:uri="http://schemas.microsoft.com/sharepoint/v3/contenttype/forms"/>
  </ds:schemaRefs>
</ds:datastoreItem>
</file>

<file path=customXml/itemProps2.xml><?xml version="1.0" encoding="utf-8"?>
<ds:datastoreItem xmlns:ds="http://schemas.openxmlformats.org/officeDocument/2006/customXml" ds:itemID="{9645D306-39B0-4E1E-8A3D-BAD273569E75}">
  <ds:schemaRefs>
    <ds:schemaRef ds:uri="6a164dda-3779-4169-b957-e287451f6523"/>
    <ds:schemaRef ds:uri="872baf4a-719d-4372-a1b0-239459898d23"/>
    <ds:schemaRef ds:uri="92e71ee7-ced5-462e-86b9-31bbb9e06b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E720F7-B233-449E-ADD3-31F405C16B15}">
  <ds:schemaRefs>
    <ds:schemaRef ds:uri="6a164dda-3779-4169-b957-e287451f6523"/>
    <ds:schemaRef ds:uri="872baf4a-719d-4372-a1b0-239459898d23"/>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486C5AD6-3D3C-4708-B76F-5A5A21D2AFA8}">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Application>Microsoft Office PowerPoint</Application>
  <PresentationFormat>Widescreen</PresentationFormat>
  <Slides>6</Slides>
  <Notes>2</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Main_Presentation_Title_Page</vt:lpstr>
      <vt:lpstr>Accessible maths online</vt:lpstr>
      <vt:lpstr>The problem</vt:lpstr>
      <vt:lpstr>Accessible maths online: MathML</vt:lpstr>
      <vt:lpstr>Maths for all browsers: MathML + MathJax</vt:lpstr>
      <vt:lpstr>How to generate MathML?</vt:lpstr>
      <vt:lpstr>Making exam formulae sheets accessible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362</cp:revision>
  <dcterms:created xsi:type="dcterms:W3CDTF">2021-05-14T11:57:29Z</dcterms:created>
  <dcterms:modified xsi:type="dcterms:W3CDTF">2021-06-09T09:21:56Z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0x010100E024F6635A61BA4BAEEB3FFE317CC219</vt:lpwstr>
  </property>
</Properties>
</file>