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0" r:id="rId5"/>
  </p:sldMasterIdLst>
  <p:notesMasterIdLst>
    <p:notesMasterId r:id="rId10"/>
  </p:notesMasterIdLst>
  <p:handoutMasterIdLst>
    <p:handoutMasterId r:id="rId11"/>
  </p:handoutMasterIdLst>
  <p:sldIdLst>
    <p:sldId id="256" r:id="rId6"/>
    <p:sldId id="312" r:id="rId7"/>
    <p:sldId id="314" r:id="rId8"/>
    <p:sldId id="31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to UCL" id="{A37B3FEB-7B75-2641-B008-FC44CC889E5B}">
          <p14:sldIdLst>
            <p14:sldId id="256"/>
          </p14:sldIdLst>
        </p14:section>
        <p14:section name="TEMPLATES" id="{B37E5915-0A38-B247-8544-8EDCDE5E6907}">
          <p14:sldIdLst>
            <p14:sldId id="312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ry Morrison" initials="RM" lastIdx="5" clrIdx="0">
    <p:extLst>
      <p:ext uri="{19B8F6BF-5375-455C-9EA6-DF929625EA0E}">
        <p15:presenceInfo xmlns:p15="http://schemas.microsoft.com/office/powerpoint/2012/main" userId="Rory Morri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293B"/>
    <a:srgbClr val="002855"/>
    <a:srgbClr val="95D3E3"/>
    <a:srgbClr val="D6D2C4"/>
    <a:srgbClr val="FBE599"/>
    <a:srgbClr val="F6BE00"/>
    <a:srgbClr val="000000"/>
    <a:srgbClr val="003D4C"/>
    <a:srgbClr val="118598"/>
    <a:srgbClr val="3E0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 autoAdjust="0"/>
    <p:restoredTop sz="52608" autoAdjust="0"/>
  </p:normalViewPr>
  <p:slideViewPr>
    <p:cSldViewPr snapToGrid="0" snapToObjects="1">
      <p:cViewPr varScale="1">
        <p:scale>
          <a:sx n="34" d="100"/>
          <a:sy n="34" d="100"/>
        </p:scale>
        <p:origin x="1800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387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47612-9176-4F77-9DC0-E0D1A9192A60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07289-1710-4840-9F2A-30E0C7CB6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043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34685-B17B-9244-AB82-0866EB3C35B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9520E-D8E7-B943-9AF4-A9DBC21B9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9520E-D8E7-B943-9AF4-A9DBC21B9E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9520E-D8E7-B943-9AF4-A9DBC21B9E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1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9520E-D8E7-B943-9AF4-A9DBC21B9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9520E-D8E7-B943-9AF4-A9DBC21B9E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6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–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9CA8-AF1D-364D-8B3E-7A1E9A0F85E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AAE4-27ED-404C-B07A-1C0EE670F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1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Multiple images of Jeremy Bentham done in the style of the Marilyn Monroe paintings by Andy Warhol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7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V="1">
            <a:off x="7620148" y="3421300"/>
            <a:ext cx="3573129" cy="9477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20148" y="864000"/>
            <a:ext cx="4139219" cy="2257028"/>
          </a:xfrm>
        </p:spPr>
        <p:txBody>
          <a:bodyPr/>
          <a:lstStyle/>
          <a:p>
            <a:pPr>
              <a:lnSpc>
                <a:spcPts val="4350"/>
              </a:lnSpc>
            </a:pPr>
            <a:r>
              <a:rPr lang="en-US" sz="4100" b="1" kern="0" dirty="0">
                <a:solidFill>
                  <a:srgbClr val="A4DBE8"/>
                </a:solidFill>
              </a:rPr>
              <a:t>Disruptive</a:t>
            </a:r>
            <a:br>
              <a:rPr lang="en-US" sz="4100" b="1" kern="0" dirty="0">
                <a:solidFill>
                  <a:srgbClr val="A4DBE8"/>
                </a:solidFill>
              </a:rPr>
            </a:br>
            <a:r>
              <a:rPr lang="en-US" sz="4100" b="1" kern="0" dirty="0">
                <a:solidFill>
                  <a:srgbClr val="A4DBE8"/>
                </a:solidFill>
              </a:rPr>
              <a:t>thinking has</a:t>
            </a:r>
            <a:br>
              <a:rPr lang="en-US" sz="4100" b="1" kern="0" dirty="0">
                <a:solidFill>
                  <a:srgbClr val="A4DBE8"/>
                </a:solidFill>
              </a:rPr>
            </a:br>
            <a:r>
              <a:rPr lang="en-US" sz="4100" b="1" kern="0" dirty="0">
                <a:solidFill>
                  <a:srgbClr val="A4DBE8"/>
                </a:solidFill>
              </a:rPr>
              <a:t>been the status</a:t>
            </a:r>
            <a:br>
              <a:rPr lang="en-US" sz="4100" b="1" kern="0" dirty="0">
                <a:solidFill>
                  <a:srgbClr val="A4DBE8"/>
                </a:solidFill>
              </a:rPr>
            </a:br>
            <a:r>
              <a:rPr lang="en-US" sz="4100" b="1" kern="0" dirty="0">
                <a:solidFill>
                  <a:srgbClr val="A4DBE8"/>
                </a:solidFill>
              </a:rPr>
              <a:t>quo since 1826.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20148" y="3718550"/>
            <a:ext cx="4139219" cy="2718693"/>
          </a:xfrm>
        </p:spPr>
        <p:txBody>
          <a:bodyPr/>
          <a:lstStyle>
            <a:lvl1pPr marL="212400" marR="0" indent="-2124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 sz="1600"/>
            </a:lvl1pPr>
            <a:lvl2pPr>
              <a:defRPr sz="7200"/>
            </a:lvl2pPr>
            <a:lvl3pPr>
              <a:defRPr sz="400"/>
            </a:lvl3pPr>
            <a:lvl4pPr>
              <a:defRPr sz="4000"/>
            </a:lvl4pPr>
          </a:lstStyle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1st in England to welcome students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any religion or social background.</a:t>
            </a:r>
          </a:p>
          <a:p>
            <a:pPr marL="212400" marR="0" lvl="0" indent="-2124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1st in England to welcome women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university education.</a:t>
            </a:r>
          </a:p>
          <a:p>
            <a:pPr marL="212400" marR="0" lvl="0" indent="-2124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1st in England to teach English,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German, Chemistry, Engineering.</a:t>
            </a:r>
          </a:p>
          <a:p>
            <a:pPr marL="212400" marR="0" lvl="0" indent="-2124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brave and progressive approach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has continued to this day.</a:t>
            </a:r>
          </a:p>
          <a:p>
            <a:pPr marL="212400" marR="0" lvl="0" indent="-2124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1st in England to have a fully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 access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169635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" y="0"/>
            <a:ext cx="12183234" cy="6853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400" y="864000"/>
            <a:ext cx="10515600" cy="1128514"/>
          </a:xfrm>
        </p:spPr>
        <p:txBody>
          <a:bodyPr/>
          <a:lstStyle/>
          <a:p>
            <a:pPr>
              <a:lnSpc>
                <a:spcPts val="4350"/>
              </a:lnSpc>
            </a:pPr>
            <a:r>
              <a:rPr lang="en-US" sz="4100" b="1" kern="0" dirty="0">
                <a:solidFill>
                  <a:srgbClr val="A4DBE8"/>
                </a:solidFill>
              </a:rPr>
              <a:t>We are amongst</a:t>
            </a:r>
            <a:br>
              <a:rPr lang="en-US" sz="4100" b="1" kern="0" dirty="0">
                <a:solidFill>
                  <a:srgbClr val="A4DBE8"/>
                </a:solidFill>
              </a:rPr>
            </a:br>
            <a:r>
              <a:rPr lang="en-US" sz="4100" b="1" kern="0" dirty="0">
                <a:solidFill>
                  <a:srgbClr val="A4DBE8"/>
                </a:solidFill>
              </a:rPr>
              <a:t>the best in the world.</a:t>
            </a:r>
          </a:p>
        </p:txBody>
      </p:sp>
      <p:graphicFrame>
        <p:nvGraphicFramePr>
          <p:cNvPr id="3" name="Content Placeholder 7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711080673"/>
              </p:ext>
            </p:extLst>
          </p:nvPr>
        </p:nvGraphicFramePr>
        <p:xfrm>
          <a:off x="6786101" y="815050"/>
          <a:ext cx="4956888" cy="5695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5D3E3"/>
                          </a:solidFill>
                        </a:rPr>
                        <a:t>Position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95D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95D3E3"/>
                          </a:solidFill>
                        </a:rPr>
                        <a:t>University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95D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D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MIT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D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Stanford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Harvard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Caltech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Oxford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ETH Zurich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Cambridge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Imperial College London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</a:rPr>
                        <a:t>Chicago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4654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3E0065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rgbClr val="95D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3E0065"/>
                          </a:solidFill>
                        </a:rPr>
                        <a:t>UCL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rgbClr val="95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4654">
                <a:tc gridSpan="2"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bg1"/>
                          </a:solidFill>
                        </a:rPr>
                        <a:t>QS</a:t>
                      </a:r>
                      <a:r>
                        <a:rPr lang="en-US" sz="1000" b="0" i="0" baseline="0" dirty="0">
                          <a:solidFill>
                            <a:schemeClr val="bg1"/>
                          </a:solidFill>
                        </a:rPr>
                        <a:t> World University Rankings 2021</a:t>
                      </a:r>
                      <a:endParaRPr lang="en-US" sz="1000" b="0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2250" y="2644526"/>
            <a:ext cx="4891088" cy="1384995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1800"/>
              </a:spcAft>
              <a:buFont typeface="Lucida Grande"/>
              <a:buNone/>
              <a:defRPr/>
            </a:lvl1pPr>
          </a:lstStyle>
          <a:p>
            <a:pPr marL="212400" indent="-212400">
              <a:lnSpc>
                <a:spcPts val="2200"/>
              </a:lnSpc>
              <a:buFont typeface="Lucida Grande"/>
              <a:buChar char="–"/>
            </a:pPr>
            <a:r>
              <a:rPr lang="en-US" sz="3200" b="1" kern="0" dirty="0">
                <a:solidFill>
                  <a:schemeClr val="bg1"/>
                </a:solidFill>
              </a:rPr>
              <a:t> 10th in the world</a:t>
            </a:r>
          </a:p>
          <a:p>
            <a:pPr marL="212400" indent="-212400">
              <a:lnSpc>
                <a:spcPts val="2200"/>
              </a:lnSpc>
              <a:buFont typeface="Lucida Grande"/>
              <a:buChar char="–"/>
            </a:pPr>
            <a:r>
              <a:rPr lang="en-US" sz="3200" b="1" kern="0" dirty="0">
                <a:solidFill>
                  <a:schemeClr val="bg1"/>
                </a:solidFill>
              </a:rPr>
              <a:t> 5th in Europe</a:t>
            </a:r>
          </a:p>
          <a:p>
            <a:pPr marL="212400" indent="-212400">
              <a:lnSpc>
                <a:spcPts val="2200"/>
              </a:lnSpc>
              <a:buFont typeface="Lucida Grande"/>
              <a:buChar char="–"/>
            </a:pPr>
            <a:r>
              <a:rPr lang="en-US" sz="3200" b="1" kern="0" dirty="0">
                <a:solidFill>
                  <a:schemeClr val="bg1"/>
                </a:solidFill>
              </a:rPr>
              <a:t> 4th in the UK</a:t>
            </a:r>
          </a:p>
        </p:txBody>
      </p:sp>
    </p:spTree>
    <p:extLst>
      <p:ext uri="{BB962C8B-B14F-4D97-AF65-F5344CB8AC3E}">
        <p14:creationId xmlns:p14="http://schemas.microsoft.com/office/powerpoint/2010/main" val="712740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title="View from the steps of UCL's Wilkins Buil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" y="2679"/>
            <a:ext cx="12183237" cy="685307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4540037"/>
              </p:ext>
            </p:extLst>
          </p:nvPr>
        </p:nvGraphicFramePr>
        <p:xfrm>
          <a:off x="1927184" y="2532149"/>
          <a:ext cx="8351600" cy="316328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17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0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0" dirty="0">
                          <a:solidFill>
                            <a:srgbClr val="118598"/>
                          </a:solidFill>
                        </a:rPr>
                        <a:t>30 </a:t>
                      </a:r>
                      <a:r>
                        <a:rPr lang="en-US" sz="1800" b="0" kern="0" dirty="0">
                          <a:solidFill>
                            <a:srgbClr val="118598"/>
                          </a:solidFill>
                        </a:rPr>
                        <a:t>Nobel laureates</a:t>
                      </a: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0" dirty="0">
                          <a:solidFill>
                            <a:srgbClr val="118598"/>
                          </a:solidFill>
                        </a:rPr>
                        <a:t>1st </a:t>
                      </a:r>
                      <a:r>
                        <a:rPr lang="en-US" sz="1800" b="0" kern="0" dirty="0">
                          <a:solidFill>
                            <a:srgbClr val="118598"/>
                          </a:solidFill>
                        </a:rPr>
                        <a:t>in UK for research strength</a:t>
                      </a: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0" dirty="0">
                          <a:solidFill>
                            <a:srgbClr val="118598"/>
                          </a:solidFill>
                        </a:rPr>
                        <a:t>11 </a:t>
                      </a:r>
                      <a:r>
                        <a:rPr lang="en-US" sz="1800" kern="0" dirty="0">
                          <a:solidFill>
                            <a:srgbClr val="118598"/>
                          </a:solidFill>
                        </a:rPr>
                        <a:t>academic faculties</a:t>
                      </a: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0" dirty="0">
                          <a:solidFill>
                            <a:srgbClr val="118598"/>
                          </a:solidFill>
                        </a:rPr>
                        <a:t>440 </a:t>
                      </a:r>
                      <a:r>
                        <a:rPr lang="en-US" sz="1800" kern="0" dirty="0">
                          <a:solidFill>
                            <a:srgbClr val="118598"/>
                          </a:solidFill>
                        </a:rPr>
                        <a:t>undergraduate </a:t>
                      </a:r>
                      <a:r>
                        <a:rPr lang="en-US" sz="1800" kern="0" dirty="0" err="1">
                          <a:solidFill>
                            <a:srgbClr val="118598"/>
                          </a:solidFill>
                        </a:rPr>
                        <a:t>programmes</a:t>
                      </a:r>
                      <a:endParaRPr lang="en-US" sz="1800" kern="0" dirty="0">
                        <a:solidFill>
                          <a:srgbClr val="118598"/>
                        </a:solidFill>
                      </a:endParaRP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0" dirty="0">
                          <a:solidFill>
                            <a:srgbClr val="118598"/>
                          </a:solidFill>
                        </a:rPr>
                        <a:t>43,800 </a:t>
                      </a:r>
                      <a:r>
                        <a:rPr lang="en-US" sz="1800" kern="0" dirty="0">
                          <a:solidFill>
                            <a:srgbClr val="118598"/>
                          </a:solidFill>
                        </a:rPr>
                        <a:t>students</a:t>
                      </a: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4400"/>
                        </a:lnSpc>
                      </a:pPr>
                      <a:r>
                        <a:rPr lang="en-US" sz="3600" b="1" kern="0" dirty="0">
                          <a:solidFill>
                            <a:srgbClr val="118598"/>
                          </a:solidFill>
                        </a:rPr>
                        <a:t>150</a:t>
                      </a:r>
                      <a:r>
                        <a:rPr lang="en-US" sz="2800" b="1" kern="0" dirty="0">
                          <a:solidFill>
                            <a:srgbClr val="118598"/>
                          </a:solidFill>
                        </a:rPr>
                        <a:t>+</a:t>
                      </a:r>
                      <a:endParaRPr lang="en-US" sz="2800" kern="0" dirty="0">
                        <a:solidFill>
                          <a:srgbClr val="118598"/>
                        </a:solidFill>
                      </a:endParaRP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800" kern="0" dirty="0">
                          <a:solidFill>
                            <a:srgbClr val="118598"/>
                          </a:solidFill>
                        </a:rPr>
                        <a:t>nationalities represented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800" kern="0" dirty="0">
                          <a:solidFill>
                            <a:srgbClr val="118598"/>
                          </a:solidFill>
                        </a:rPr>
                        <a:t>by student body</a:t>
                      </a: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0" dirty="0">
                          <a:solidFill>
                            <a:srgbClr val="118598"/>
                          </a:solidFill>
                        </a:rPr>
                        <a:t>14,300 </a:t>
                      </a:r>
                      <a:r>
                        <a:rPr lang="en-US" sz="1800" kern="0" dirty="0">
                          <a:solidFill>
                            <a:srgbClr val="118598"/>
                          </a:solidFill>
                        </a:rPr>
                        <a:t>employees</a:t>
                      </a: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0" dirty="0">
                          <a:solidFill>
                            <a:srgbClr val="118598"/>
                          </a:solidFill>
                        </a:rPr>
                        <a:t>675 </a:t>
                      </a:r>
                      <a:r>
                        <a:rPr lang="en-US" sz="1800" kern="0" dirty="0">
                          <a:solidFill>
                            <a:srgbClr val="118598"/>
                          </a:solidFill>
                        </a:rPr>
                        <a:t>postgraduate </a:t>
                      </a:r>
                      <a:r>
                        <a:rPr lang="en-US" sz="1800" kern="0" dirty="0" err="1">
                          <a:solidFill>
                            <a:srgbClr val="118598"/>
                          </a:solidFill>
                        </a:rPr>
                        <a:t>programmes</a:t>
                      </a:r>
                      <a:endParaRPr lang="en-US" sz="1800" kern="0" dirty="0">
                        <a:solidFill>
                          <a:srgbClr val="118598"/>
                        </a:solidFill>
                      </a:endParaRPr>
                    </a:p>
                  </a:txBody>
                  <a:tcPr marL="180000" marR="0" marT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400" y="864000"/>
            <a:ext cx="6372056" cy="1164866"/>
          </a:xfrm>
          <a:solidFill>
            <a:srgbClr val="95D3E3">
              <a:alpha val="90000"/>
            </a:srgbClr>
          </a:solidFill>
        </p:spPr>
        <p:txBody>
          <a:bodyPr lIns="72000" tIns="36000"/>
          <a:lstStyle>
            <a:lvl1pPr marL="0" marR="0" indent="0" algn="l" defTabSz="9144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pride ourselves on</a:t>
            </a:r>
            <a:b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academic excellence.</a:t>
            </a:r>
          </a:p>
        </p:txBody>
      </p:sp>
    </p:spTree>
    <p:extLst>
      <p:ext uri="{BB962C8B-B14F-4D97-AF65-F5344CB8AC3E}">
        <p14:creationId xmlns:p14="http://schemas.microsoft.com/office/powerpoint/2010/main" val="319688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title="Four images of practical study activity at UCL - Slade, Brain Sciences, Engineering, Chemistr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"/>
            <a:ext cx="12191238" cy="6857571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6568457" y="3430777"/>
            <a:ext cx="5139038" cy="1"/>
          </a:xfrm>
          <a:prstGeom prst="line">
            <a:avLst/>
          </a:prstGeom>
          <a:ln>
            <a:solidFill>
              <a:srgbClr val="3A293B">
                <a:alpha val="3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8456" y="864000"/>
            <a:ext cx="4429543" cy="2257028"/>
          </a:xfrm>
        </p:spPr>
        <p:txBody>
          <a:bodyPr/>
          <a:lstStyle/>
          <a:p>
            <a:pPr>
              <a:lnSpc>
                <a:spcPts val="4350"/>
              </a:lnSpc>
            </a:pPr>
            <a:r>
              <a:rPr lang="en-US" sz="4100" b="1" kern="0" dirty="0">
                <a:solidFill>
                  <a:srgbClr val="3A293B"/>
                </a:solidFill>
              </a:rPr>
              <a:t>We lead the</a:t>
            </a:r>
            <a:br>
              <a:rPr lang="en-US" sz="4100" b="1" kern="0" dirty="0">
                <a:solidFill>
                  <a:srgbClr val="3A293B"/>
                </a:solidFill>
              </a:rPr>
            </a:br>
            <a:r>
              <a:rPr lang="en-US" sz="4100" b="1" kern="0" dirty="0">
                <a:solidFill>
                  <a:srgbClr val="3A293B"/>
                </a:solidFill>
              </a:rPr>
              <a:t>field across</a:t>
            </a:r>
            <a:br>
              <a:rPr lang="en-US" sz="4100" b="1" kern="0" dirty="0">
                <a:solidFill>
                  <a:srgbClr val="3A293B"/>
                </a:solidFill>
              </a:rPr>
            </a:br>
            <a:r>
              <a:rPr lang="en-US" sz="4100" b="1" kern="0" dirty="0">
                <a:solidFill>
                  <a:srgbClr val="3A293B"/>
                </a:solidFill>
              </a:rPr>
              <a:t>a wide range</a:t>
            </a:r>
            <a:br>
              <a:rPr lang="en-US" sz="4100" b="1" kern="0" dirty="0">
                <a:solidFill>
                  <a:srgbClr val="3A293B"/>
                </a:solidFill>
              </a:rPr>
            </a:br>
            <a:r>
              <a:rPr lang="en-US" sz="4100" b="1" kern="0" dirty="0">
                <a:solidFill>
                  <a:srgbClr val="3A293B"/>
                </a:solidFill>
              </a:rPr>
              <a:t>of faculties.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84710" y="3767408"/>
            <a:ext cx="2174805" cy="229194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Arts &amp; Humanities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Brain Sciences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Built Environment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Engineering Sciences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 of Education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 Sciences</a:t>
            </a:r>
            <a:endParaRPr lang="en-US" sz="3200" b="1" kern="0" dirty="0">
              <a:solidFill>
                <a:srgbClr val="3A293B"/>
              </a:solidFill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427241" y="3767408"/>
            <a:ext cx="2174805" cy="215443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Mathematical &amp; Physical Sciences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Medical Sciences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Population Health Sciences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9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2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Social &amp; Historical Sciences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3A293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03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Six icons represent UCL's Grand Challenges:&#10;- Global Health&#10;- Sustainable Cities&#10;- Human Wellbeing&#10;- Cultural Understanding&#10;- Transformational&#10;- Technology&#10;- Justice and Equality" title="Infographic: Graphic of two human heads overlaping to represent interdisciplinarity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"/>
            <a:ext cx="12191238" cy="6857571"/>
          </a:xfrm>
          <a:prstGeom prst="rect">
            <a:avLst/>
          </a:prstGeom>
        </p:spPr>
      </p:pic>
      <p:graphicFrame>
        <p:nvGraphicFramePr>
          <p:cNvPr id="7" name="Content Placeholder 7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4756456"/>
              </p:ext>
            </p:extLst>
          </p:nvPr>
        </p:nvGraphicFramePr>
        <p:xfrm>
          <a:off x="5902435" y="5907552"/>
          <a:ext cx="585136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03D4C"/>
                          </a:solidFill>
                        </a:rPr>
                        <a:t>Global Health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03D4C"/>
                          </a:solidFill>
                        </a:rPr>
                        <a:t>Sustainable Cities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03D4C"/>
                          </a:solidFill>
                        </a:rPr>
                        <a:t>Human Wellbeing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03D4C"/>
                          </a:solidFill>
                        </a:rPr>
                        <a:t>Cultural Understanding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03D4C"/>
                          </a:solidFill>
                        </a:rPr>
                        <a:t>Transformational</a:t>
                      </a:r>
                      <a:br>
                        <a:rPr lang="en-US" sz="900" dirty="0">
                          <a:solidFill>
                            <a:srgbClr val="003D4C"/>
                          </a:solidFill>
                        </a:rPr>
                      </a:br>
                      <a:r>
                        <a:rPr lang="en-US" sz="900" dirty="0">
                          <a:solidFill>
                            <a:srgbClr val="003D4C"/>
                          </a:solidFill>
                        </a:rPr>
                        <a:t>Technology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03D4C"/>
                          </a:solidFill>
                        </a:rPr>
                        <a:t>Justice and</a:t>
                      </a:r>
                      <a:r>
                        <a:rPr lang="en-US" sz="900" baseline="0" dirty="0">
                          <a:solidFill>
                            <a:srgbClr val="003D4C"/>
                          </a:solidFill>
                        </a:rPr>
                        <a:t> Equality</a:t>
                      </a:r>
                      <a:endParaRPr lang="en-US" sz="900" dirty="0">
                        <a:solidFill>
                          <a:srgbClr val="003D4C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399" y="864000"/>
            <a:ext cx="6038903" cy="1692771"/>
          </a:xfrm>
        </p:spPr>
        <p:txBody>
          <a:bodyPr/>
          <a:lstStyle>
            <a:lvl1pPr marL="0" marR="0" indent="0" defTabSz="9144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tabLst/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work together across disciplines</a:t>
            </a:r>
            <a:b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solve the world’s biggest problems.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5183" y="4448175"/>
            <a:ext cx="3409950" cy="169277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interdisciplinary approach.</a:t>
            </a:r>
          </a:p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wide span of subject areas gives fresh perspectives.</a:t>
            </a:r>
          </a:p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sophisticated multi-faceted solutions to the world's most complex challenges.</a:t>
            </a:r>
          </a:p>
        </p:txBody>
      </p:sp>
    </p:spTree>
    <p:extLst>
      <p:ext uri="{BB962C8B-B14F-4D97-AF65-F5344CB8AC3E}">
        <p14:creationId xmlns:p14="http://schemas.microsoft.com/office/powerpoint/2010/main" val="581562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Places labelled:&#10;London's Financial District &#10;Tate Modern&#10;Great Ormond Street Hospital&#10;Royal Courts of Justice&#10;British Museum&#10;Houses of Parliament&#10;University College Hospital&#10;Euston Station &#10;Wellcome Trust&#10;UCL East campus&#10;King’s Cross and&#10;St Pancras Station&#10;BBC&#10;" title="Aerial view over London from Bloomsbury with key places within reach of UCL labell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1238" cy="685757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59602" y="2622592"/>
            <a:ext cx="1123408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Financial District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002849" y="2539111"/>
            <a:ext cx="847888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Tate Modern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06419" y="3604278"/>
            <a:ext cx="1015901" cy="380480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Great Ormond</a:t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Street Hospital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45224" y="3028781"/>
            <a:ext cx="1523634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Royal Courts of Justice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164627" y="3604278"/>
            <a:ext cx="1047025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British Museum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121265" y="2645960"/>
            <a:ext cx="1412365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Houses of Parliament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942583" y="5014095"/>
            <a:ext cx="720776" cy="534368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University </a:t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College</a:t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Hospital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559040" y="6193473"/>
            <a:ext cx="1065630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</a:rPr>
              <a:t>Wellcome</a:t>
            </a:r>
            <a:r>
              <a:rPr lang="en-US" sz="1000" b="1" dirty="0">
                <a:solidFill>
                  <a:schemeClr val="bg1"/>
                </a:solidFill>
              </a:rPr>
              <a:t> Trust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862832" y="6193473"/>
            <a:ext cx="1237466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 </a:t>
            </a:r>
            <a:r>
              <a:rPr lang="en-US" sz="1000" b="1" dirty="0">
                <a:solidFill>
                  <a:schemeClr val="bg1"/>
                </a:solidFill>
              </a:rPr>
              <a:t>Euston Station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82676" y="5014095"/>
            <a:ext cx="1335246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1000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1000" b="1" dirty="0">
                <a:solidFill>
                  <a:schemeClr val="bg1"/>
                </a:solidFill>
              </a:rPr>
              <a:t>UCL East campus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82676" y="5399798"/>
            <a:ext cx="1335245" cy="380480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1000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1000" b="1" dirty="0">
                <a:solidFill>
                  <a:schemeClr val="bg1"/>
                </a:solidFill>
              </a:rPr>
              <a:t>King’s Cross and </a:t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St </a:t>
            </a:r>
            <a:r>
              <a:rPr lang="en-US" sz="1000" b="1" dirty="0" err="1">
                <a:solidFill>
                  <a:schemeClr val="bg1"/>
                </a:solidFill>
              </a:rPr>
              <a:t>Pancras</a:t>
            </a:r>
            <a:r>
              <a:rPr lang="en-US" sz="1000" b="1" dirty="0">
                <a:solidFill>
                  <a:schemeClr val="bg1"/>
                </a:solidFill>
              </a:rPr>
              <a:t> Station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103121" y="3658040"/>
            <a:ext cx="374474" cy="226591"/>
          </a:xfrm>
          <a:prstGeom prst="rect">
            <a:avLst/>
          </a:prstGeom>
          <a:solidFill>
            <a:srgbClr val="118598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BBC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9527" y="2622592"/>
            <a:ext cx="0" cy="555781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938829" y="2539111"/>
            <a:ext cx="0" cy="781096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3337402" y="3604278"/>
            <a:ext cx="0" cy="677884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100298" y="3604278"/>
            <a:ext cx="0" cy="588539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9029633" y="3658040"/>
            <a:ext cx="0" cy="579449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9062940" y="2645960"/>
            <a:ext cx="0" cy="532413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9873453" y="5008040"/>
            <a:ext cx="0" cy="914234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06310" y="6193473"/>
            <a:ext cx="0" cy="543866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5181291" y="3028781"/>
            <a:ext cx="0" cy="575497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482400" y="864000"/>
            <a:ext cx="10515600" cy="1128514"/>
          </a:xfrm>
        </p:spPr>
        <p:txBody>
          <a:bodyPr/>
          <a:lstStyle>
            <a:lvl1pPr marL="0" marR="0" indent="0" defTabSz="9144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tabLst/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community sits at the heart of</a:t>
            </a:r>
            <a:b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of the world’s most dynamic cities.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81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Lines emanating from London lead to boxes containing key statistics about UCL's student and staff makeup." title="Stylised graphic map of the world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" y="2679"/>
            <a:ext cx="12182475" cy="6852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30618" y="2833502"/>
            <a:ext cx="3838935" cy="5539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3600" b="1" kern="0" spc="-150" dirty="0">
                <a:solidFill>
                  <a:srgbClr val="002855"/>
                </a:solidFill>
              </a:rPr>
              <a:t>300,000 </a:t>
            </a:r>
            <a:r>
              <a:rPr lang="en-US" sz="1600" kern="0" spc="-50" dirty="0">
                <a:solidFill>
                  <a:srgbClr val="002855"/>
                </a:solidFill>
              </a:rPr>
              <a:t>alumni in 190+ countries 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32637" y="4218344"/>
            <a:ext cx="1037241" cy="5539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3600" b="1" kern="0" spc="-150" dirty="0">
                <a:solidFill>
                  <a:srgbClr val="002855"/>
                </a:solidFill>
              </a:rPr>
              <a:t>32%</a:t>
            </a:r>
            <a:endParaRPr lang="en-US" sz="1600" kern="0" spc="-100" dirty="0">
              <a:solidFill>
                <a:srgbClr val="002855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191654" y="3406647"/>
            <a:ext cx="3281197" cy="5539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3600" b="1" kern="0" spc="-150" dirty="0">
                <a:solidFill>
                  <a:srgbClr val="002855"/>
                </a:solidFill>
              </a:rPr>
              <a:t>150+ </a:t>
            </a:r>
            <a:r>
              <a:rPr lang="en-US" sz="1600" kern="0" spc="-50" dirty="0">
                <a:solidFill>
                  <a:srgbClr val="002855"/>
                </a:solidFill>
              </a:rPr>
              <a:t>Erasmus+ partnerships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464107" y="5044091"/>
            <a:ext cx="3281197" cy="5539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3600" b="1" kern="0" spc="-150" dirty="0">
                <a:solidFill>
                  <a:srgbClr val="002855"/>
                </a:solidFill>
              </a:rPr>
              <a:t>53% </a:t>
            </a:r>
            <a:r>
              <a:rPr lang="en-US" sz="1600" kern="0" spc="-50" dirty="0">
                <a:solidFill>
                  <a:srgbClr val="002855"/>
                </a:solidFill>
              </a:rPr>
              <a:t>international students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919201" y="1921956"/>
            <a:ext cx="3772610" cy="246221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1600" kern="0" spc="-50" dirty="0">
                <a:solidFill>
                  <a:srgbClr val="002855"/>
                </a:solidFill>
              </a:rPr>
              <a:t>Partnerships with institutions worldwide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488125" y="5314708"/>
            <a:ext cx="2706817" cy="5539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3600" b="1" kern="0" spc="-150" dirty="0">
                <a:solidFill>
                  <a:srgbClr val="002855"/>
                </a:solidFill>
              </a:rPr>
              <a:t>37% </a:t>
            </a:r>
            <a:r>
              <a:rPr lang="en-US" sz="1600" kern="0" spc="-50" dirty="0">
                <a:solidFill>
                  <a:srgbClr val="002855"/>
                </a:solidFill>
              </a:rPr>
              <a:t>international staff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98430" y="4254371"/>
            <a:ext cx="2122179" cy="49244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1600" kern="0" spc="-50" dirty="0">
                <a:solidFill>
                  <a:srgbClr val="002855"/>
                </a:solidFill>
              </a:rPr>
              <a:t>of our students studied</a:t>
            </a:r>
            <a:br>
              <a:rPr lang="en-US" sz="1600" kern="0" spc="-100" dirty="0">
                <a:solidFill>
                  <a:srgbClr val="002855"/>
                </a:solidFill>
              </a:rPr>
            </a:br>
            <a:r>
              <a:rPr lang="en-US" sz="1600" kern="0" spc="-100" dirty="0">
                <a:solidFill>
                  <a:srgbClr val="002855"/>
                </a:solidFill>
              </a:rPr>
              <a:t>abroad in 2018/19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2400" y="864000"/>
            <a:ext cx="10515600" cy="1128514"/>
          </a:xfrm>
        </p:spPr>
        <p:txBody>
          <a:bodyPr/>
          <a:lstStyle/>
          <a:p>
            <a:pPr>
              <a:lnSpc>
                <a:spcPts val="4350"/>
              </a:lnSpc>
            </a:pPr>
            <a:r>
              <a:rPr lang="en-US" sz="4100" b="1" kern="0" dirty="0">
                <a:solidFill>
                  <a:schemeClr val="bg1"/>
                </a:solidFill>
              </a:rPr>
              <a:t>A network connected</a:t>
            </a:r>
            <a:br>
              <a:rPr lang="en-US" sz="4100" b="1" kern="0" dirty="0">
                <a:solidFill>
                  <a:schemeClr val="bg1"/>
                </a:solidFill>
              </a:rPr>
            </a:br>
            <a:r>
              <a:rPr lang="en-US" sz="4100" b="1" kern="0" dirty="0">
                <a:solidFill>
                  <a:schemeClr val="bg1"/>
                </a:solidFill>
              </a:rPr>
              <a:t>across the globe.</a:t>
            </a:r>
          </a:p>
        </p:txBody>
      </p:sp>
    </p:spTree>
    <p:extLst>
      <p:ext uri="{BB962C8B-B14F-4D97-AF65-F5344CB8AC3E}">
        <p14:creationId xmlns:p14="http://schemas.microsoft.com/office/powerpoint/2010/main" val="2371857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Visit of the Duchess of Cambridge to UCL; Hult Prize winning students with former US President Bill Clinton at ceremony; First ever visual image of a Black Hole; Close up image of a hand, pippet and multiwell tray with pink smaple liquid" title="Four images of recent major news items at UC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214"/>
            <a:ext cx="12191238" cy="685757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50366" y="5015754"/>
            <a:ext cx="3583054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Supported by the Duchess of Cambridge we are working to discover how early life experiences shape the human brain.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222124" y="6090873"/>
            <a:ext cx="3334156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UCL students have won the </a:t>
            </a:r>
            <a:r>
              <a:rPr lang="en-US" sz="1000" dirty="0" err="1">
                <a:solidFill>
                  <a:schemeClr val="bg1"/>
                </a:solidFill>
              </a:rPr>
              <a:t>Hult</a:t>
            </a:r>
            <a:r>
              <a:rPr lang="en-US" sz="1000" dirty="0">
                <a:solidFill>
                  <a:schemeClr val="bg1"/>
                </a:solidFill>
              </a:rPr>
              <a:t> prize with a business idea aiming to alleviate food poverty in Southeast Asia.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1759" y="6090873"/>
            <a:ext cx="3759244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UCL spinout company </a:t>
            </a:r>
            <a:r>
              <a:rPr lang="en-US" sz="1000" dirty="0" err="1">
                <a:solidFill>
                  <a:schemeClr val="bg1"/>
                </a:solidFill>
              </a:rPr>
              <a:t>Autolus</a:t>
            </a:r>
            <a:r>
              <a:rPr lang="en-US" sz="1000" dirty="0">
                <a:solidFill>
                  <a:schemeClr val="bg1"/>
                </a:solidFill>
              </a:rPr>
              <a:t> develops and </a:t>
            </a:r>
            <a:r>
              <a:rPr lang="en-US" sz="1000" dirty="0" err="1">
                <a:solidFill>
                  <a:schemeClr val="bg1"/>
                </a:solidFill>
              </a:rPr>
              <a:t>commercialises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T-cell therapies for the treatment of different cancers.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651758" y="928658"/>
            <a:ext cx="3759245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UCL researchers have found first evidence of a supermassive black hole using the Event Horizon telescope.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400" y="864000"/>
            <a:ext cx="10515600" cy="1692771"/>
          </a:xfrm>
        </p:spPr>
        <p:txBody>
          <a:bodyPr/>
          <a:lstStyle/>
          <a:p>
            <a:pPr>
              <a:lnSpc>
                <a:spcPts val="4350"/>
              </a:lnSpc>
            </a:pPr>
            <a:r>
              <a:rPr lang="en-US" sz="4100" b="1" kern="0" dirty="0">
                <a:solidFill>
                  <a:srgbClr val="002855"/>
                </a:solidFill>
              </a:rPr>
              <a:t>We are continually</a:t>
            </a:r>
            <a:br>
              <a:rPr lang="en-US" sz="4100" b="1" kern="0" dirty="0">
                <a:solidFill>
                  <a:srgbClr val="002855"/>
                </a:solidFill>
              </a:rPr>
            </a:br>
            <a:r>
              <a:rPr lang="en-US" sz="4100" b="1" kern="0" dirty="0">
                <a:solidFill>
                  <a:srgbClr val="002855"/>
                </a:solidFill>
              </a:rPr>
              <a:t>making an impact on</a:t>
            </a:r>
            <a:br>
              <a:rPr lang="en-US" sz="4100" b="1" kern="0" dirty="0">
                <a:solidFill>
                  <a:srgbClr val="002855"/>
                </a:solidFill>
              </a:rPr>
            </a:br>
            <a:r>
              <a:rPr lang="en-US" sz="4100" b="1" kern="0" dirty="0">
                <a:solidFill>
                  <a:srgbClr val="002855"/>
                </a:solidFill>
              </a:rPr>
              <a:t>the world we live in.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2400" y="2570163"/>
            <a:ext cx="6106447" cy="184666"/>
          </a:xfrm>
        </p:spPr>
        <p:txBody>
          <a:bodyPr/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57498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title="The atrium of UCL's sustainable building prize winning Student Cent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"/>
            <a:ext cx="12191238" cy="685757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562" y="3106000"/>
            <a:ext cx="5425815" cy="3320680"/>
          </a:xfrm>
          <a:prstGeom prst="rect">
            <a:avLst/>
          </a:prstGeom>
          <a:solidFill>
            <a:srgbClr val="FBE599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400" y="864000"/>
            <a:ext cx="10515600" cy="1692771"/>
          </a:xfrm>
        </p:spPr>
        <p:txBody>
          <a:bodyPr/>
          <a:lstStyle/>
          <a:p>
            <a:pPr>
              <a:lnSpc>
                <a:spcPts val="4350"/>
              </a:lnSpc>
            </a:pPr>
            <a:r>
              <a:rPr lang="en-US" sz="4100" b="1" kern="0" dirty="0">
                <a:solidFill>
                  <a:schemeClr val="bg1"/>
                </a:solidFill>
              </a:rPr>
              <a:t>We are creating </a:t>
            </a:r>
            <a:br>
              <a:rPr lang="en-US" sz="4100" b="1" kern="0" dirty="0">
                <a:solidFill>
                  <a:schemeClr val="bg1"/>
                </a:solidFill>
              </a:rPr>
            </a:br>
            <a:r>
              <a:rPr lang="en-US" sz="4100" b="1" kern="0" dirty="0">
                <a:solidFill>
                  <a:schemeClr val="bg1"/>
                </a:solidFill>
              </a:rPr>
              <a:t>campuses equipped </a:t>
            </a:r>
            <a:br>
              <a:rPr lang="en-US" sz="4100" b="1" kern="0" dirty="0">
                <a:solidFill>
                  <a:schemeClr val="bg1"/>
                </a:solidFill>
              </a:rPr>
            </a:br>
            <a:r>
              <a:rPr lang="en-US" sz="4100" b="1" kern="0" dirty="0">
                <a:solidFill>
                  <a:schemeClr val="bg1"/>
                </a:solidFill>
              </a:rPr>
              <a:t>for the future.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4048" y="3190079"/>
            <a:ext cx="5301709" cy="3236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Lucida Grande"/>
              <a:buNone/>
              <a:tabLst/>
              <a:defRPr sz="1600"/>
            </a:lvl1pPr>
          </a:lstStyle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£1.25 billion invested in transforming UCL facilities.</a:t>
            </a:r>
          </a:p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new campus UCL East will be home to new degree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programmes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research, innovation and technologies.</a:t>
            </a:r>
          </a:p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Student Centre (pictured) opened its doors in 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 – an essential space to think, explore, 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collaborate, discover and challenge.</a:t>
            </a:r>
          </a:p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5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teach our students how to think not what to think.</a:t>
            </a:r>
          </a:p>
          <a:p>
            <a:pPr marL="212400" marR="0" lvl="0" indent="-21240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are investing £281.6 million into a new purpose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-built biomedical facility which will house over 500 scientists from across UCL’s neuroscience community.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89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CBADFE9-FC12-4307-95F4-06BB4F23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9E1E04-201C-4AFB-A473-BF82F909B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A9CA8-AF1D-364D-8B3E-7A1E9A0F85E0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9357CF-E94B-4B42-A082-A9BB44C7A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C59C9B-ABAD-49B2-867B-9F0FED83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0AAE4-27ED-404C-B07A-1C0EE670FB17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CC2AA100-D40F-4F6F-ADBB-71F3F3FFA65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ll three income sources have grown:&#10;- Research funding&#10;- Tuition fees&#10;- Government and other funding" title="Infographic showing UCL's £1.48 billions income (2018/19) and 107% growth in ten yea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" y="2679"/>
            <a:ext cx="12182475" cy="6852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915324" y="6240556"/>
            <a:ext cx="52970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980070" y="2507718"/>
            <a:ext cx="4770105" cy="155003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£1.48bn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749392" y="2571538"/>
            <a:ext cx="4770105" cy="155003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+107%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816792" y="6240556"/>
            <a:ext cx="52970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1875" y="5213093"/>
            <a:ext cx="1445086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dirty="0">
                <a:solidFill>
                  <a:srgbClr val="002855"/>
                </a:solidFill>
              </a:rPr>
              <a:t>Government</a:t>
            </a:r>
          </a:p>
          <a:p>
            <a:pPr algn="ctr"/>
            <a:r>
              <a:rPr lang="en-US" b="1" dirty="0">
                <a:solidFill>
                  <a:srgbClr val="002855"/>
                </a:solidFill>
              </a:rPr>
              <a:t>and other funding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543659" y="5339926"/>
            <a:ext cx="1445086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dirty="0">
                <a:solidFill>
                  <a:srgbClr val="002855"/>
                </a:solidFill>
              </a:rPr>
              <a:t>Tuition</a:t>
            </a:r>
          </a:p>
          <a:p>
            <a:pPr algn="ctr"/>
            <a:r>
              <a:rPr lang="en-US" b="1" dirty="0">
                <a:solidFill>
                  <a:srgbClr val="002855"/>
                </a:solidFill>
              </a:rPr>
              <a:t>fees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16297" y="5339926"/>
            <a:ext cx="1445086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dirty="0">
                <a:solidFill>
                  <a:srgbClr val="002855"/>
                </a:solidFill>
              </a:rPr>
              <a:t>Research</a:t>
            </a:r>
            <a:br>
              <a:rPr lang="en-US" b="1" dirty="0">
                <a:solidFill>
                  <a:srgbClr val="002855"/>
                </a:solidFill>
              </a:rPr>
            </a:br>
            <a:r>
              <a:rPr lang="en-US" b="1" dirty="0">
                <a:solidFill>
                  <a:srgbClr val="002855"/>
                </a:solidFill>
              </a:rPr>
              <a:t>funding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435165" y="4427335"/>
            <a:ext cx="167483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dirty="0">
                <a:solidFill>
                  <a:srgbClr val="D6D2C4"/>
                </a:solidFill>
              </a:rPr>
              <a:t>Sources of income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093293" y="2363644"/>
            <a:ext cx="2358582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dirty="0">
                <a:solidFill>
                  <a:srgbClr val="D6D2C4"/>
                </a:solidFill>
              </a:rPr>
              <a:t>Total income (2018/19)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526021" y="2338116"/>
            <a:ext cx="5044532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dirty="0">
                <a:solidFill>
                  <a:srgbClr val="D6D2C4"/>
                </a:solidFill>
              </a:rPr>
              <a:t>We have seen dramatic growth in all three income areas: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400" y="864000"/>
            <a:ext cx="10515600" cy="1128514"/>
          </a:xfrm>
        </p:spPr>
        <p:txBody>
          <a:bodyPr/>
          <a:lstStyle/>
          <a:p>
            <a:pPr>
              <a:lnSpc>
                <a:spcPts val="4350"/>
              </a:lnSpc>
            </a:pPr>
            <a:r>
              <a:rPr lang="en-US" sz="4100" b="1" kern="0" dirty="0">
                <a:solidFill>
                  <a:srgbClr val="002855"/>
                </a:solidFill>
              </a:rPr>
              <a:t>We are ensuring financial stability and enjoying competitive dramatic growth.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82600" y="1992313"/>
            <a:ext cx="6719888" cy="18466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895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UCL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title="Zoomed in photo of the columns of UCL's wilkins building with students sat in front on a sunny day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214"/>
            <a:ext cx="12191238" cy="685757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44927" y="808180"/>
            <a:ext cx="5912711" cy="3867729"/>
          </a:xfrm>
          <a:prstGeom prst="rect">
            <a:avLst/>
          </a:prstGeom>
          <a:solidFill>
            <a:srgbClr val="D6D2C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83816" y="3929248"/>
            <a:ext cx="561218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400" y="864000"/>
            <a:ext cx="5775238" cy="2914510"/>
          </a:xfrm>
        </p:spPr>
        <p:txBody>
          <a:bodyPr/>
          <a:lstStyle/>
          <a:p>
            <a:pPr>
              <a:lnSpc>
                <a:spcPts val="4350"/>
              </a:lnSpc>
            </a:pPr>
            <a:r>
              <a:rPr lang="en-US" sz="4100" b="1" kern="0" dirty="0">
                <a:solidFill>
                  <a:srgbClr val="000000"/>
                </a:solidFill>
              </a:rPr>
              <a:t>UCL. Where ambitious innovators, visionary trendsetters and disruptive thinkers</a:t>
            </a:r>
            <a:br>
              <a:rPr lang="en-US" sz="4100" b="1" kern="0" dirty="0">
                <a:solidFill>
                  <a:srgbClr val="000000"/>
                </a:solidFill>
              </a:rPr>
            </a:br>
            <a:r>
              <a:rPr lang="en-US" sz="4100" b="1" kern="0" dirty="0">
                <a:solidFill>
                  <a:srgbClr val="000000"/>
                </a:solidFill>
              </a:rPr>
              <a:t>call home.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68224" y="4020225"/>
            <a:ext cx="5773737" cy="50494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Find out more: ucl.ac.uk</a:t>
            </a:r>
          </a:p>
        </p:txBody>
      </p:sp>
    </p:spTree>
    <p:extLst>
      <p:ext uri="{BB962C8B-B14F-4D97-AF65-F5344CB8AC3E}">
        <p14:creationId xmlns:p14="http://schemas.microsoft.com/office/powerpoint/2010/main" val="376724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6DA8E2-0715-48FF-B095-51914055FA9A}"/>
              </a:ext>
            </a:extLst>
          </p:cNvPr>
          <p:cNvSpPr/>
          <p:nvPr userDrawn="1"/>
        </p:nvSpPr>
        <p:spPr>
          <a:xfrm>
            <a:off x="0" y="447675"/>
            <a:ext cx="12191238" cy="6410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CBADFE9-FC12-4307-95F4-06BB4F23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9E1E04-201C-4AFB-A473-BF82F909B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7EA9CA8-AF1D-364D-8B3E-7A1E9A0F85E0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9357CF-E94B-4B42-A082-A9BB44C7A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C59C9B-ABAD-49B2-867B-9F0FED83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E10AAE4-27ED-404C-B07A-1C0EE670F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A1AC8D6E-ABC8-4C12-88E8-D23FAFA3B7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9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6DA8E2-0715-48FF-B095-51914055FA9A}"/>
              </a:ext>
            </a:extLst>
          </p:cNvPr>
          <p:cNvSpPr/>
          <p:nvPr userDrawn="1"/>
        </p:nvSpPr>
        <p:spPr>
          <a:xfrm>
            <a:off x="0" y="447675"/>
            <a:ext cx="12191238" cy="6410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CBADFE9-FC12-4307-95F4-06BB4F23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9E1E04-201C-4AFB-A473-BF82F909B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EA9CA8-AF1D-364D-8B3E-7A1E9A0F85E0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9357CF-E94B-4B42-A082-A9BB44C7A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C59C9B-ABAD-49B2-867B-9F0FED83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E10AAE4-27ED-404C-B07A-1C0EE670F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5E877147-E01D-4D39-82B0-04907B0B8D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2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6DA8E2-0715-48FF-B095-51914055FA9A}"/>
              </a:ext>
            </a:extLst>
          </p:cNvPr>
          <p:cNvSpPr/>
          <p:nvPr userDrawn="1"/>
        </p:nvSpPr>
        <p:spPr>
          <a:xfrm>
            <a:off x="0" y="447675"/>
            <a:ext cx="12191238" cy="6410325"/>
          </a:xfrm>
          <a:prstGeom prst="rect">
            <a:avLst/>
          </a:prstGeom>
          <a:solidFill>
            <a:srgbClr val="119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CBADFE9-FC12-4307-95F4-06BB4F23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9E1E04-201C-4AFB-A473-BF82F909B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EA9CA8-AF1D-364D-8B3E-7A1E9A0F85E0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9357CF-E94B-4B42-A082-A9BB44C7A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C59C9B-ABAD-49B2-867B-9F0FED83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E10AAE4-27ED-404C-B07A-1C0EE670F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19C13AD8-0D3F-4392-B213-AC168971FD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8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green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6DA8E2-0715-48FF-B095-51914055FA9A}"/>
              </a:ext>
            </a:extLst>
          </p:cNvPr>
          <p:cNvSpPr/>
          <p:nvPr userDrawn="1"/>
        </p:nvSpPr>
        <p:spPr>
          <a:xfrm>
            <a:off x="0" y="447675"/>
            <a:ext cx="12191238" cy="6410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CBADFE9-FC12-4307-95F4-06BB4F23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9E1E04-201C-4AFB-A473-BF82F909B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EA9CA8-AF1D-364D-8B3E-7A1E9A0F85E0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9357CF-E94B-4B42-A082-A9BB44C7A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C59C9B-ABAD-49B2-867B-9F0FED83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E10AAE4-27ED-404C-B07A-1C0EE670F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80117040-8C6D-4465-A393-FF43F17C34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00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urple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6DA8E2-0715-48FF-B095-51914055FA9A}"/>
              </a:ext>
            </a:extLst>
          </p:cNvPr>
          <p:cNvSpPr/>
          <p:nvPr userDrawn="1"/>
        </p:nvSpPr>
        <p:spPr>
          <a:xfrm>
            <a:off x="0" y="447675"/>
            <a:ext cx="12191238" cy="6410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CBADFE9-FC12-4307-95F4-06BB4F23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9E1E04-201C-4AFB-A473-BF82F909B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EA9CA8-AF1D-364D-8B3E-7A1E9A0F85E0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9357CF-E94B-4B42-A082-A9BB44C7A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C59C9B-ABAD-49B2-867B-9F0FED83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E10AAE4-27ED-404C-B07A-1C0EE670F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913AE1C4-3585-4AAB-B9FF-BED4DB9BD9C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red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6DA8E2-0715-48FF-B095-51914055FA9A}"/>
              </a:ext>
            </a:extLst>
          </p:cNvPr>
          <p:cNvSpPr/>
          <p:nvPr userDrawn="1"/>
        </p:nvSpPr>
        <p:spPr>
          <a:xfrm>
            <a:off x="0" y="447675"/>
            <a:ext cx="12191238" cy="6410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CBADFE9-FC12-4307-95F4-06BB4F23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9E1E04-201C-4AFB-A473-BF82F909B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7EA9CA8-AF1D-364D-8B3E-7A1E9A0F85E0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9357CF-E94B-4B42-A082-A9BB44C7A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C59C9B-ABAD-49B2-867B-9F0FED83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E10AAE4-27ED-404C-B07A-1C0EE670F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8392337B-D631-4DAF-90E4-B390E505AE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6DA8E2-0715-48FF-B095-51914055FA9A}"/>
              </a:ext>
            </a:extLst>
          </p:cNvPr>
          <p:cNvSpPr/>
          <p:nvPr userDrawn="1"/>
        </p:nvSpPr>
        <p:spPr>
          <a:xfrm>
            <a:off x="0" y="447675"/>
            <a:ext cx="12191238" cy="6410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CBADFE9-FC12-4307-95F4-06BB4F23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9E1E04-201C-4AFB-A473-BF82F909B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EA9CA8-AF1D-364D-8B3E-7A1E9A0F85E0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9357CF-E94B-4B42-A082-A9BB44C7A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C59C9B-ABAD-49B2-867B-9F0FED83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E10AAE4-27ED-404C-B07A-1C0EE670F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8392337B-D631-4DAF-90E4-B390E505AE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9562" y="2225615"/>
            <a:ext cx="10619117" cy="42010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40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D3EEDA-7C06-4280-B0D0-B392E4088FB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5753"/>
            <a:ext cx="12201463" cy="68637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562" y="845389"/>
            <a:ext cx="10619117" cy="138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562" y="2225615"/>
            <a:ext cx="10619117" cy="4201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9562" y="6426679"/>
            <a:ext cx="3201838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A9CA8-AF1D-364D-8B3E-7A1E9A0F85E0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26679"/>
            <a:ext cx="41148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3073" y="6426679"/>
            <a:ext cx="2743200" cy="29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0AAE4-27ED-404C-B07A-1C0EE670F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7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7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4013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36195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354013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93875" indent="-36195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400" y="864000"/>
            <a:ext cx="10515600" cy="63094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400" y="1800000"/>
            <a:ext cx="10515600" cy="21913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36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1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–"/>
        <a:defRPr sz="3200" b="1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800" b="1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400" b="1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2000" b="1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2000" b="1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.farmer@ucl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UCL's Wilkins Building in summer with students relaxing on the st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11" name="Text Placeholder 8"/>
          <p:cNvSpPr>
            <a:spLocks noGrp="1"/>
          </p:cNvSpPr>
          <p:nvPr/>
        </p:nvSpPr>
        <p:spPr>
          <a:xfrm>
            <a:off x="3623175" y="1928543"/>
            <a:ext cx="5488958" cy="293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b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 algn="l" defTabSz="685800" rtl="0" eaLnBrk="1" latinLnBrk="0" hangingPunct="1">
              <a:lnSpc>
                <a:spcPct val="8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 dirty="0"/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4953000" y="1600200"/>
            <a:ext cx="6903612" cy="4267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401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3619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35401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75" indent="-3619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endParaRPr lang="en-US" sz="4200" b="1" dirty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4000" b="1" dirty="0"/>
              <a:t>Institutional Support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4200" b="1" dirty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b="1" dirty="0"/>
              <a:t>Michele Farmer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3600" b="1" dirty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b="1" dirty="0"/>
              <a:t>Digital Accessibility Specialist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31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7D50A-2F55-41BB-89F9-4739DA58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2018 Web Accessibility Directive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578D7-67FF-4927-BFF8-8E8235ECAA0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9562" y="2225615"/>
            <a:ext cx="10619117" cy="4201064"/>
          </a:xfrm>
        </p:spPr>
        <p:txBody>
          <a:bodyPr>
            <a:normAutofit/>
          </a:bodyPr>
          <a:lstStyle/>
          <a:p>
            <a:r>
              <a:rPr lang="en-GB" sz="2600" dirty="0"/>
              <a:t>Digital Accessibility Project </a:t>
            </a:r>
          </a:p>
          <a:p>
            <a:endParaRPr lang="en-GB" sz="2600" dirty="0"/>
          </a:p>
          <a:p>
            <a:r>
              <a:rPr lang="en-GB" sz="2600" dirty="0"/>
              <a:t>Moodle work</a:t>
            </a:r>
          </a:p>
          <a:p>
            <a:endParaRPr lang="en-GB" sz="2600" dirty="0"/>
          </a:p>
          <a:p>
            <a:r>
              <a:rPr lang="en-GB" sz="2600" dirty="0"/>
              <a:t>Testing/accessibility statements</a:t>
            </a:r>
          </a:p>
          <a:p>
            <a:endParaRPr lang="en-GB" sz="2600" dirty="0"/>
          </a:p>
          <a:p>
            <a:r>
              <a:rPr lang="en-GB" sz="2600" dirty="0"/>
              <a:t>Training and guidance </a:t>
            </a:r>
          </a:p>
          <a:p>
            <a:endParaRPr lang="en-GB" sz="2600" dirty="0"/>
          </a:p>
          <a:p>
            <a:r>
              <a:rPr lang="en-GB" sz="26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24457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578D7-67FF-4927-BFF8-8E8235ECAA0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9562" y="1660046"/>
            <a:ext cx="10619117" cy="5197954"/>
          </a:xfrm>
        </p:spPr>
        <p:txBody>
          <a:bodyPr/>
          <a:lstStyle/>
          <a:p>
            <a:r>
              <a:rPr lang="en-GB" sz="2600" dirty="0"/>
              <a:t>Digital Education Team – University wide training on creating accessible materials</a:t>
            </a:r>
          </a:p>
          <a:p>
            <a:endParaRPr lang="en-GB" sz="2600" dirty="0"/>
          </a:p>
          <a:p>
            <a:r>
              <a:rPr lang="en-GB" sz="2600" dirty="0"/>
              <a:t>Website resources</a:t>
            </a:r>
          </a:p>
          <a:p>
            <a:endParaRPr lang="en-GB" sz="2600" dirty="0"/>
          </a:p>
          <a:p>
            <a:r>
              <a:rPr lang="en-GB" sz="2600" dirty="0"/>
              <a:t>Drop ins</a:t>
            </a:r>
          </a:p>
          <a:p>
            <a:endParaRPr lang="en-GB" sz="2600" dirty="0"/>
          </a:p>
          <a:p>
            <a:r>
              <a:rPr lang="en-GB" sz="2600" dirty="0"/>
              <a:t>Procurement policy</a:t>
            </a:r>
          </a:p>
          <a:p>
            <a:endParaRPr lang="en-GB" sz="2600" dirty="0"/>
          </a:p>
          <a:p>
            <a:r>
              <a:rPr lang="en-GB" sz="2600" dirty="0"/>
              <a:t>Digital Education – Policy on Digital Accessibility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3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7D50A-2F55-41BB-89F9-4739DA58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Michele Farmer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578D7-67FF-4927-BFF8-8E8235ECAA0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9562" y="2225615"/>
            <a:ext cx="10619117" cy="4201064"/>
          </a:xfrm>
        </p:spPr>
        <p:txBody>
          <a:bodyPr/>
          <a:lstStyle/>
          <a:p>
            <a:r>
              <a:rPr lang="en-GB" sz="3200" dirty="0">
                <a:hlinkClick r:id="rId3"/>
              </a:rPr>
              <a:t>m.farmer@ucl.ac.uk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0207 679 2809</a:t>
            </a:r>
          </a:p>
          <a:p>
            <a:endParaRPr lang="en-GB" sz="26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5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08">
      <a:dk1>
        <a:sysClr val="windowText" lastClr="000000"/>
      </a:dk1>
      <a:lt1>
        <a:sysClr val="window" lastClr="FFFFFF"/>
      </a:lt1>
      <a:dk2>
        <a:srgbClr val="003D4C"/>
      </a:dk2>
      <a:lt2>
        <a:srgbClr val="D6D2C4"/>
      </a:lt2>
      <a:accent1>
        <a:srgbClr val="500778"/>
      </a:accent1>
      <a:accent2>
        <a:srgbClr val="D50032"/>
      </a:accent2>
      <a:accent3>
        <a:srgbClr val="B5BD00"/>
      </a:accent3>
      <a:accent4>
        <a:srgbClr val="C6B0BC"/>
      </a:accent4>
      <a:accent5>
        <a:srgbClr val="0097A9"/>
      </a:accent5>
      <a:accent6>
        <a:srgbClr val="F6BE00"/>
      </a:accent6>
      <a:hlink>
        <a:srgbClr val="0563C1"/>
      </a:hlink>
      <a:folHlink>
        <a:srgbClr val="954F72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CL-Brand-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2400" indent="-212400">
          <a:lnSpc>
            <a:spcPts val="2200"/>
          </a:lnSpc>
          <a:buFont typeface="Lucida Grande"/>
          <a:buChar char="–"/>
          <a:defRPr sz="3200" b="1" kern="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1F842F9B685740AE4DC517F76B07E7" ma:contentTypeVersion="10" ma:contentTypeDescription="Create a new document." ma:contentTypeScope="" ma:versionID="2acfecffa34a9abce1f1414bbe405fcc">
  <xsd:schema xmlns:xsd="http://www.w3.org/2001/XMLSchema" xmlns:xs="http://www.w3.org/2001/XMLSchema" xmlns:p="http://schemas.microsoft.com/office/2006/metadata/properties" xmlns:ns3="544da72f-239f-4ad9-bf55-d217d847cc8d" xmlns:ns4="25c5e8c9-d664-43de-9332-567dd308d3d4" targetNamespace="http://schemas.microsoft.com/office/2006/metadata/properties" ma:root="true" ma:fieldsID="96220881e023b50154a6b4b5e855e45d" ns3:_="" ns4:_="">
    <xsd:import namespace="544da72f-239f-4ad9-bf55-d217d847cc8d"/>
    <xsd:import namespace="25c5e8c9-d664-43de-9332-567dd308d3d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da72f-239f-4ad9-bf55-d217d847cc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5e8c9-d664-43de-9332-567dd308d3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BAA709-AB99-4979-BE8C-12F83BE08622}">
  <ds:schemaRefs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25c5e8c9-d664-43de-9332-567dd308d3d4"/>
    <ds:schemaRef ds:uri="544da72f-239f-4ad9-bf55-d217d847cc8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83C3FDB-CDEE-4EF2-9621-2E3D66F44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4da72f-239f-4ad9-bf55-d217d847cc8d"/>
    <ds:schemaRef ds:uri="25c5e8c9-d664-43de-9332-567dd308d3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167BB4-619B-41EF-9EA5-7792100A03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7960</TotalTime>
  <Words>66</Words>
  <Application>Microsoft Office PowerPoint</Application>
  <PresentationFormat>Widescreen</PresentationFormat>
  <Paragraphs>34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Lucida Grande</vt:lpstr>
      <vt:lpstr>Wingdings</vt:lpstr>
      <vt:lpstr>Office Theme</vt:lpstr>
      <vt:lpstr>UCL-Brand-Master</vt:lpstr>
      <vt:lpstr>PowerPoint Presentation</vt:lpstr>
      <vt:lpstr>2018 Web Accessibility Directive </vt:lpstr>
      <vt:lpstr>PowerPoint Presentation</vt:lpstr>
      <vt:lpstr>Michele Farmer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Brooks, Ruth</dc:creator>
  <cp:lastModifiedBy>Farmer, Michele</cp:lastModifiedBy>
  <cp:revision>420</cp:revision>
  <cp:lastPrinted>2019-06-27T07:36:13Z</cp:lastPrinted>
  <dcterms:created xsi:type="dcterms:W3CDTF">2018-08-10T11:44:41Z</dcterms:created>
  <dcterms:modified xsi:type="dcterms:W3CDTF">2021-06-07T12:05:40Z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0x010100351F842F9B685740AE4DC517F76B07E7</vt:lpwstr>
  </property>
</Properties>
</file>