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68" r:id="rId2"/>
    <p:sldId id="256" r:id="rId3"/>
    <p:sldId id="257" r:id="rId4"/>
    <p:sldId id="258" r:id="rId5"/>
    <p:sldId id="259" r:id="rId6"/>
    <p:sldId id="260" r:id="rId7"/>
    <p:sldId id="261" r:id="rId8"/>
    <p:sldId id="262" r:id="rId9"/>
    <p:sldId id="264" r:id="rId10"/>
    <p:sldId id="267" r:id="rId11"/>
    <p:sldId id="265" r:id="rId12"/>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27AA3-E39B-4492-8CBB-E910C826FED7}" v="1" dt="2022-06-27T12:59:39.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4" autoAdjust="0"/>
    <p:restoredTop sz="79622" autoAdjust="0"/>
  </p:normalViewPr>
  <p:slideViewPr>
    <p:cSldViewPr snapToGrid="0">
      <p:cViewPr varScale="1">
        <p:scale>
          <a:sx n="50" d="100"/>
          <a:sy n="50" d="100"/>
        </p:scale>
        <p:origin x="1168" y="132"/>
      </p:cViewPr>
      <p:guideLst/>
    </p:cSldViewPr>
  </p:slideViewPr>
  <p:notesTextViewPr>
    <p:cViewPr>
      <p:scale>
        <a:sx n="1" d="1"/>
        <a:sy n="1" d="1"/>
      </p:scale>
      <p:origin x="0" y="0"/>
    </p:cViewPr>
  </p:notesTextViewPr>
  <p:notesViewPr>
    <p:cSldViewPr snapToGrid="0">
      <p:cViewPr varScale="1">
        <p:scale>
          <a:sx n="96" d="100"/>
          <a:sy n="96" d="100"/>
        </p:scale>
        <p:origin x="35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nks, Katie" userId="bbff8759-3f0d-4151-9b75-4d345314b7d2" providerId="ADAL" clId="{4A127AA3-E39B-4492-8CBB-E910C826FED7}"/>
    <pc:docChg chg="custSel addSld modSld">
      <pc:chgData name="Banks, Katie" userId="bbff8759-3f0d-4151-9b75-4d345314b7d2" providerId="ADAL" clId="{4A127AA3-E39B-4492-8CBB-E910C826FED7}" dt="2022-06-27T13:00:09.743" v="113" actId="313"/>
      <pc:docMkLst>
        <pc:docMk/>
      </pc:docMkLst>
      <pc:sldChg chg="addSp modSp new mod">
        <pc:chgData name="Banks, Katie" userId="bbff8759-3f0d-4151-9b75-4d345314b7d2" providerId="ADAL" clId="{4A127AA3-E39B-4492-8CBB-E910C826FED7}" dt="2022-06-27T13:00:09.743" v="113" actId="313"/>
        <pc:sldMkLst>
          <pc:docMk/>
          <pc:sldMk cId="633844908" sldId="268"/>
        </pc:sldMkLst>
        <pc:spChg chg="mod">
          <ac:chgData name="Banks, Katie" userId="bbff8759-3f0d-4151-9b75-4d345314b7d2" providerId="ADAL" clId="{4A127AA3-E39B-4492-8CBB-E910C826FED7}" dt="2022-06-27T13:00:09.743" v="113" actId="313"/>
          <ac:spMkLst>
            <pc:docMk/>
            <pc:sldMk cId="633844908" sldId="268"/>
            <ac:spMk id="2" creationId="{296963DA-0910-FC81-BCE6-E4EBF2E47C2A}"/>
          </ac:spMkLst>
        </pc:spChg>
        <pc:spChg chg="add mod">
          <ac:chgData name="Banks, Katie" userId="bbff8759-3f0d-4151-9b75-4d345314b7d2" providerId="ADAL" clId="{4A127AA3-E39B-4492-8CBB-E910C826FED7}" dt="2022-06-27T12:59:50.663" v="78" actId="255"/>
          <ac:spMkLst>
            <pc:docMk/>
            <pc:sldMk cId="633844908" sldId="268"/>
            <ac:spMk id="3" creationId="{3950E18C-7215-266A-44A8-70420BB9AB7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B6CD91-6055-4BA8-803A-BE019916FE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1348C43-6703-4B62-B127-17C78C08B4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08E63D-6FE9-403D-8E39-68FE971BAC76}" type="datetime1">
              <a:rPr lang="en-GB" smtClean="0"/>
              <a:t>27/06/2022</a:t>
            </a:fld>
            <a:endParaRPr lang="en-GB" dirty="0"/>
          </a:p>
        </p:txBody>
      </p:sp>
      <p:sp>
        <p:nvSpPr>
          <p:cNvPr id="4" name="Footer Placeholder 3">
            <a:extLst>
              <a:ext uri="{FF2B5EF4-FFF2-40B4-BE49-F238E27FC236}">
                <a16:creationId xmlns:a16="http://schemas.microsoft.com/office/drawing/2014/main" id="{7594B0BC-D758-4808-81A5-75FE72727C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44C0294-AD44-45E1-AAD0-0F71A65A56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BDD069-5B99-44A5-9C53-893C00A1B886}" type="slidenum">
              <a:rPr lang="en-GB" smtClean="0"/>
              <a:t>‹#›</a:t>
            </a:fld>
            <a:endParaRPr lang="en-GB"/>
          </a:p>
        </p:txBody>
      </p:sp>
    </p:spTree>
    <p:extLst>
      <p:ext uri="{BB962C8B-B14F-4D97-AF65-F5344CB8AC3E}">
        <p14:creationId xmlns:p14="http://schemas.microsoft.com/office/powerpoint/2010/main" val="4849576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F03DA-E8C9-45D1-B38B-0154ED478CCA}" type="datetime1">
              <a:rPr lang="en-GB" smtClean="0"/>
              <a:pPr/>
              <a:t>27/06/2022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A64AD-2530-4DFF-8FAA-D42BF483CF81}" type="slidenum">
              <a:rPr lang="en-GB" noProof="0" smtClean="0"/>
              <a:t>‹#›</a:t>
            </a:fld>
            <a:endParaRPr lang="en-GB" noProof="0"/>
          </a:p>
        </p:txBody>
      </p:sp>
    </p:spTree>
    <p:extLst>
      <p:ext uri="{BB962C8B-B14F-4D97-AF65-F5344CB8AC3E}">
        <p14:creationId xmlns:p14="http://schemas.microsoft.com/office/powerpoint/2010/main" val="39480212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Katie – AST tutor at City, from a team of Academic Skills Tutors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Observations from our team at City on how students perceive plagiarism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Based on our team's interactions with students</a:t>
            </a:r>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smtClean="0"/>
              <a:t>2</a:t>
            </a:fld>
            <a:endParaRPr lang="en-GB"/>
          </a:p>
        </p:txBody>
      </p:sp>
    </p:spTree>
    <p:extLst>
      <p:ext uri="{BB962C8B-B14F-4D97-AF65-F5344CB8AC3E}">
        <p14:creationId xmlns:p14="http://schemas.microsoft.com/office/powerpoint/2010/main" val="334109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to these interactions</a:t>
            </a:r>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3</a:t>
            </a:fld>
            <a:endParaRPr lang="en-GB" noProof="0"/>
          </a:p>
        </p:txBody>
      </p:sp>
    </p:spTree>
    <p:extLst>
      <p:ext uri="{BB962C8B-B14F-4D97-AF65-F5344CB8AC3E}">
        <p14:creationId xmlns:p14="http://schemas.microsoft.com/office/powerpoint/2010/main" val="160394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a tutor: sometimes easier to identify the issues, other times it is less sure. Many </a:t>
            </a:r>
            <a:r>
              <a:rPr lang="en-GB"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definitions</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academic misconduct can be confusing – lots of different labels, potential differences between programmes/universities?  New labels added – i.e. ghosting</a:t>
            </a:r>
          </a:p>
          <a:p>
            <a:pPr>
              <a:lnSpc>
                <a:spcPct val="107000"/>
              </a:lnSpc>
              <a:spcAft>
                <a:spcPts val="800"/>
              </a:spcAft>
            </a:pP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rPr>
              <a:t>Students understand that they have some ‘academic misconduct issues’ &amp; that this has shown up on a high Turnitin score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4</a:t>
            </a:fld>
            <a:endParaRPr lang="en-GB" noProof="0"/>
          </a:p>
        </p:txBody>
      </p:sp>
    </p:spTree>
    <p:extLst>
      <p:ext uri="{BB962C8B-B14F-4D97-AF65-F5344CB8AC3E}">
        <p14:creationId xmlns:p14="http://schemas.microsoft.com/office/powerpoint/2010/main" val="880685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Believe we will see some examples &amp; share some ideas later…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different expectations in the past – </a:t>
            </a:r>
            <a:r>
              <a:rPr lang="en-GB" sz="1800" dirty="0" err="1">
                <a:effectLst/>
                <a:latin typeface="Calibri" panose="020F0502020204030204" pitchFamily="34" charset="0"/>
                <a:ea typeface="Calibri" panose="020F0502020204030204" pitchFamily="34" charset="0"/>
                <a:cs typeface="Calibri" panose="020F0502020204030204" pitchFamily="34" charset="0"/>
              </a:rPr>
              <a:t>i.e</a:t>
            </a:r>
            <a:r>
              <a:rPr lang="en-GB" sz="1800" dirty="0">
                <a:effectLst/>
                <a:latin typeface="Calibri" panose="020F0502020204030204" pitchFamily="34" charset="0"/>
                <a:ea typeface="Calibri" panose="020F0502020204030204" pitchFamily="34" charset="0"/>
                <a:cs typeface="Calibri" panose="020F0502020204030204" pitchFamily="34" charset="0"/>
              </a:rPr>
              <a:t> A-Level more prescriptive, what is their interaction with sources and using academic literature? Was referencing/plagiarism as strict as now?  Was it more personal (pre-</a:t>
            </a:r>
            <a:r>
              <a:rPr lang="en-GB" sz="1800" dirty="0" err="1">
                <a:effectLst/>
                <a:latin typeface="Calibri" panose="020F0502020204030204" pitchFamily="34" charset="0"/>
                <a:ea typeface="Calibri" panose="020F0502020204030204" pitchFamily="34" charset="0"/>
                <a:cs typeface="Calibri" panose="020F0502020204030204" pitchFamily="34" charset="0"/>
              </a:rPr>
              <a:t>turnitin</a:t>
            </a:r>
            <a:r>
              <a:rPr lang="en-GB" sz="1800" dirty="0">
                <a:effectLst/>
                <a:latin typeface="Calibri" panose="020F0502020204030204" pitchFamily="34" charset="0"/>
                <a:ea typeface="Calibri" panose="020F0502020204030204" pitchFamily="34" charset="0"/>
                <a:cs typeface="Calibri" panose="020F0502020204030204" pitchFamily="34" charset="0"/>
              </a:rPr>
              <a:t>?) Was it as important?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5</a:t>
            </a:fld>
            <a:endParaRPr lang="en-GB" noProof="0"/>
          </a:p>
        </p:txBody>
      </p:sp>
    </p:spTree>
    <p:extLst>
      <p:ext uri="{BB962C8B-B14F-4D97-AF65-F5344CB8AC3E}">
        <p14:creationId xmlns:p14="http://schemas.microsoft.com/office/powerpoint/2010/main" val="67648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How are students told about plagiarism at the start of their university career when everything else is going on? Problematic: when everything else is going 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6</a:t>
            </a:fld>
            <a:endParaRPr lang="en-GB" noProof="0"/>
          </a:p>
        </p:txBody>
      </p:sp>
    </p:spTree>
    <p:extLst>
      <p:ext uri="{BB962C8B-B14F-4D97-AF65-F5344CB8AC3E}">
        <p14:creationId xmlns:p14="http://schemas.microsoft.com/office/powerpoint/2010/main" val="1377796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Easier to focus on the formatting as opposed to the rationale</a:t>
            </a:r>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8</a:t>
            </a:fld>
            <a:endParaRPr lang="en-GB" noProof="0"/>
          </a:p>
        </p:txBody>
      </p:sp>
    </p:spTree>
    <p:extLst>
      <p:ext uri="{BB962C8B-B14F-4D97-AF65-F5344CB8AC3E}">
        <p14:creationId xmlns:p14="http://schemas.microsoft.com/office/powerpoint/2010/main" val="2037513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9</a:t>
            </a:fld>
            <a:endParaRPr lang="en-GB" noProof="0"/>
          </a:p>
        </p:txBody>
      </p:sp>
    </p:spTree>
    <p:extLst>
      <p:ext uri="{BB962C8B-B14F-4D97-AF65-F5344CB8AC3E}">
        <p14:creationId xmlns:p14="http://schemas.microsoft.com/office/powerpoint/2010/main" val="49097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I’ve raised lots of issues…Germaine now offer some solutions to this, and then we hope later in the discussion you can share what is working for you to try and overcome this and change the student perception.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noProof="0" smtClean="0"/>
              <a:t>11</a:t>
            </a:fld>
            <a:endParaRPr lang="en-GB" noProof="0"/>
          </a:p>
        </p:txBody>
      </p:sp>
    </p:spTree>
    <p:extLst>
      <p:ext uri="{BB962C8B-B14F-4D97-AF65-F5344CB8AC3E}">
        <p14:creationId xmlns:p14="http://schemas.microsoft.com/office/powerpoint/2010/main" val="3874776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rtlCol="0" anchor="b">
            <a:normAutofit/>
          </a:bodyPr>
          <a:lstStyle>
            <a:lvl1pPr algn="l">
              <a:defRPr sz="6600"/>
            </a:lvl1pPr>
          </a:lstStyle>
          <a:p>
            <a:pPr rtl="0"/>
            <a:r>
              <a:rPr lang="en-GB" noProof="0"/>
              <a:t>Click to edit Master title style</a:t>
            </a:r>
          </a:p>
        </p:txBody>
      </p:sp>
      <p:sp>
        <p:nvSpPr>
          <p:cNvPr id="3" name="Subtitle 2"/>
          <p:cNvSpPr>
            <a:spLocks noGrp="1"/>
          </p:cNvSpPr>
          <p:nvPr>
            <p:ph type="subTitle" idx="1"/>
          </p:nvPr>
        </p:nvSpPr>
        <p:spPr>
          <a:xfrm>
            <a:off x="2417780" y="3531204"/>
            <a:ext cx="8637072" cy="977621"/>
          </a:xfrm>
        </p:spPr>
        <p:txBody>
          <a:bodyPr tIns="91440" bIns="91440" rtlCol="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Click to edit Master subtitle style</a:t>
            </a:r>
          </a:p>
        </p:txBody>
      </p:sp>
      <p:sp>
        <p:nvSpPr>
          <p:cNvPr id="4" name="Date Placeholder 3"/>
          <p:cNvSpPr>
            <a:spLocks noGrp="1"/>
          </p:cNvSpPr>
          <p:nvPr>
            <p:ph type="dt" sz="half" idx="10"/>
          </p:nvPr>
        </p:nvSpPr>
        <p:spPr/>
        <p:txBody>
          <a:bodyPr rtlCol="0"/>
          <a:lstStyle/>
          <a:p>
            <a:pPr rtl="0"/>
            <a:fld id="{9090987D-47D0-402B-96DE-E0A32AD146E1}" type="datetime1">
              <a:rPr lang="en-GB" noProof="0" smtClean="0"/>
              <a:t>27/06/2022</a:t>
            </a:fld>
            <a:endParaRPr lang="en-GB" noProof="0"/>
          </a:p>
        </p:txBody>
      </p:sp>
      <p:sp>
        <p:nvSpPr>
          <p:cNvPr id="5" name="Footer Placeholder 4"/>
          <p:cNvSpPr>
            <a:spLocks noGrp="1"/>
          </p:cNvSpPr>
          <p:nvPr>
            <p:ph type="ftr" sz="quarter" idx="11"/>
          </p:nvPr>
        </p:nvSpPr>
        <p:spPr>
          <a:xfrm>
            <a:off x="2416500" y="329307"/>
            <a:ext cx="4973915" cy="309201"/>
          </a:xfrm>
        </p:spPr>
        <p:txBody>
          <a:bodyPr rtlCol="0"/>
          <a:lstStyle/>
          <a:p>
            <a:pPr rtl="0"/>
            <a:endParaRPr lang="en-GB" noProof="0"/>
          </a:p>
        </p:txBody>
      </p:sp>
      <p:sp>
        <p:nvSpPr>
          <p:cNvPr id="6" name="Slide Number Placeholder 5"/>
          <p:cNvSpPr>
            <a:spLocks noGrp="1"/>
          </p:cNvSpPr>
          <p:nvPr>
            <p:ph type="sldNum" sz="quarter" idx="12"/>
          </p:nvPr>
        </p:nvSpPr>
        <p:spPr>
          <a:xfrm>
            <a:off x="1437664" y="798973"/>
            <a:ext cx="811019" cy="503578"/>
          </a:xfrm>
        </p:spPr>
        <p:txBody>
          <a:bodyPr rtlCol="0"/>
          <a:lstStyle/>
          <a:p>
            <a:pPr rtl="0"/>
            <a:fld id="{6D22F896-40B5-4ADD-8801-0D06FADFA095}" type="slidenum">
              <a:rPr lang="en-GB" noProof="0" smtClean="0"/>
              <a:t>‹#›</a:t>
            </a:fld>
            <a:endParaRPr lang="en-GB" noProof="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Vertical Text Placeholder 2"/>
          <p:cNvSpPr>
            <a:spLocks noGrp="1"/>
          </p:cNvSpPr>
          <p:nvPr>
            <p:ph type="body" orient="vert" idx="1"/>
          </p:nvPr>
        </p:nvSpPr>
        <p:spPr/>
        <p:txBody>
          <a:bodyPr vert="eaVert"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E52FF86A-4C07-466A-9036-3E493E72145F}" type="datetime1">
              <a:rPr lang="en-GB" noProof="0" smtClean="0"/>
              <a:t>27/06/2022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rtlCol="0"/>
          <a:lstStyle>
            <a:lvl1pPr algn="l">
              <a:defRPr/>
            </a:lvl1pPr>
          </a:lstStyle>
          <a:p>
            <a:pPr rtl="0"/>
            <a:r>
              <a:rPr lang="en-GB" noProof="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05421C4C-E19D-4219-A804-0FB628A9D745}" type="datetime1">
              <a:rPr lang="en-GB" noProof="0" smtClean="0"/>
              <a:t>27/06/2022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idx="1"/>
          </p:nvPr>
        </p:nvSpPr>
        <p:spPr/>
        <p:txBody>
          <a:bodyPr rtlCol="0" anchor="t"/>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66A3F2DC-9CE6-45BB-9AC5-30D691C62390}" type="datetime1">
              <a:rPr lang="en-GB" noProof="0" smtClean="0"/>
              <a:t>27/06/2022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rtlCol="0" anchor="b">
            <a:normAutofit/>
          </a:bodyPr>
          <a:lstStyle>
            <a:lvl1pPr algn="l">
              <a:defRPr sz="3600"/>
            </a:lvl1pPr>
          </a:lstStyle>
          <a:p>
            <a:pPr rtl="0"/>
            <a:r>
              <a:rPr lang="en-GB" noProof="0"/>
              <a:t>Click to edit Master title style</a:t>
            </a:r>
          </a:p>
        </p:txBody>
      </p:sp>
      <p:sp>
        <p:nvSpPr>
          <p:cNvPr id="3" name="Text Placeholder 2"/>
          <p:cNvSpPr>
            <a:spLocks noGrp="1"/>
          </p:cNvSpPr>
          <p:nvPr>
            <p:ph type="body" idx="1"/>
          </p:nvPr>
        </p:nvSpPr>
        <p:spPr>
          <a:xfrm>
            <a:off x="1454239" y="3806195"/>
            <a:ext cx="8630446" cy="1012929"/>
          </a:xfrm>
        </p:spPr>
        <p:txBody>
          <a:bodyPr tIns="91440" rtlCol="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Click to edit Master text styles</a:t>
            </a:r>
          </a:p>
        </p:txBody>
      </p:sp>
      <p:sp>
        <p:nvSpPr>
          <p:cNvPr id="4" name="Date Placeholder 3"/>
          <p:cNvSpPr>
            <a:spLocks noGrp="1"/>
          </p:cNvSpPr>
          <p:nvPr>
            <p:ph type="dt" sz="half" idx="10"/>
          </p:nvPr>
        </p:nvSpPr>
        <p:spPr/>
        <p:txBody>
          <a:bodyPr rtlCol="0"/>
          <a:lstStyle/>
          <a:p>
            <a:pPr rtl="0"/>
            <a:fld id="{39407FBD-926E-4B82-9753-B2AD707AA8ED}" type="datetime1">
              <a:rPr lang="en-GB" noProof="0" smtClean="0"/>
              <a:t>27/06/2022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rtlCol="0"/>
          <a:lstStyle/>
          <a:p>
            <a:pPr rtl="0"/>
            <a:r>
              <a:rPr lang="en-GB" noProof="0"/>
              <a:t>Click to edit Master title style</a:t>
            </a:r>
          </a:p>
        </p:txBody>
      </p:sp>
      <p:sp>
        <p:nvSpPr>
          <p:cNvPr id="3" name="Content Placeholder 2"/>
          <p:cNvSpPr>
            <a:spLocks noGrp="1"/>
          </p:cNvSpPr>
          <p:nvPr>
            <p:ph sz="half" idx="1"/>
          </p:nvPr>
        </p:nvSpPr>
        <p:spPr>
          <a:xfrm>
            <a:off x="1447331" y="2010878"/>
            <a:ext cx="4645152" cy="3448595"/>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p:nvPr>
        </p:nvSpPr>
        <p:spPr>
          <a:xfrm>
            <a:off x="6413771" y="2017343"/>
            <a:ext cx="4645152" cy="3441520"/>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p:cNvSpPr>
            <a:spLocks noGrp="1"/>
          </p:cNvSpPr>
          <p:nvPr>
            <p:ph type="dt" sz="half" idx="10"/>
          </p:nvPr>
        </p:nvSpPr>
        <p:spPr/>
        <p:txBody>
          <a:bodyPr rtlCol="0"/>
          <a:lstStyle/>
          <a:p>
            <a:pPr rtl="0"/>
            <a:fld id="{D13BE98E-D2F1-46E8-89C1-2BB0E688BA5E}" type="datetime1">
              <a:rPr lang="en-GB" noProof="0" smtClean="0"/>
              <a:t>27/06/2022</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rtlCol="0"/>
          <a:lstStyle/>
          <a:p>
            <a:pPr rtl="0"/>
            <a:r>
              <a:rPr lang="en-GB" noProof="0"/>
              <a:t>Click to edit Master title style</a:t>
            </a:r>
          </a:p>
        </p:txBody>
      </p:sp>
      <p:sp>
        <p:nvSpPr>
          <p:cNvPr id="3" name="Text Placeholder 2"/>
          <p:cNvSpPr>
            <a:spLocks noGrp="1"/>
          </p:cNvSpPr>
          <p:nvPr>
            <p:ph type="body" idx="1"/>
          </p:nvPr>
        </p:nvSpPr>
        <p:spPr>
          <a:xfrm>
            <a:off x="1447191" y="2019549"/>
            <a:ext cx="4645152" cy="801943"/>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4" name="Content Placeholder 3"/>
          <p:cNvSpPr>
            <a:spLocks noGrp="1"/>
          </p:cNvSpPr>
          <p:nvPr>
            <p:ph sz="half" idx="2"/>
          </p:nvPr>
        </p:nvSpPr>
        <p:spPr>
          <a:xfrm>
            <a:off x="1447191" y="2824269"/>
            <a:ext cx="4645152" cy="2644457"/>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p:nvPr>
        </p:nvSpPr>
        <p:spPr>
          <a:xfrm>
            <a:off x="6412362" y="2023003"/>
            <a:ext cx="4645152" cy="802237"/>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6" name="Content Placeholder 5"/>
          <p:cNvSpPr>
            <a:spLocks noGrp="1"/>
          </p:cNvSpPr>
          <p:nvPr>
            <p:ph sz="quarter" idx="4"/>
          </p:nvPr>
        </p:nvSpPr>
        <p:spPr>
          <a:xfrm>
            <a:off x="6412362" y="2821491"/>
            <a:ext cx="4645152" cy="2637371"/>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323CE2EB-862E-41BC-802E-5F3949C067FC}" type="datetime1">
              <a:rPr lang="en-GB" noProof="0" smtClean="0"/>
              <a:t>27/06/2022</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Date Placeholder 2"/>
          <p:cNvSpPr>
            <a:spLocks noGrp="1"/>
          </p:cNvSpPr>
          <p:nvPr>
            <p:ph type="dt" sz="half" idx="10"/>
          </p:nvPr>
        </p:nvSpPr>
        <p:spPr/>
        <p:txBody>
          <a:bodyPr rtlCol="0"/>
          <a:lstStyle/>
          <a:p>
            <a:pPr rtl="0"/>
            <a:fld id="{01352E18-C2BE-4273-99D2-FF7AA1B877AB}" type="datetime1">
              <a:rPr lang="en-GB" noProof="0" smtClean="0"/>
              <a:t>27/06/2022</a:t>
            </a:fld>
            <a:endParaRPr lang="en-GB" noProof="0"/>
          </a:p>
        </p:txBody>
      </p:sp>
      <p:sp>
        <p:nvSpPr>
          <p:cNvPr id="4" name="Footer Placeholder 3"/>
          <p:cNvSpPr>
            <a:spLocks noGrp="1"/>
          </p:cNvSpPr>
          <p:nvPr>
            <p:ph type="ftr" sz="quarter" idx="11"/>
          </p:nvPr>
        </p:nvSpPr>
        <p:spPr/>
        <p:txBody>
          <a:bodyPr rtlCol="0"/>
          <a:lstStyle/>
          <a:p>
            <a:pPr rtl="0"/>
            <a:endParaRPr lang="en-GB" noProof="0"/>
          </a:p>
        </p:txBody>
      </p:sp>
      <p:sp>
        <p:nvSpPr>
          <p:cNvPr id="5" name="Slide Number Placeholder 4"/>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7760473D-06DF-4867-85F6-D662C30DFA13}" type="datetime1">
              <a:rPr lang="en-GB" noProof="0" smtClean="0"/>
              <a:t>27/06/2022</a:t>
            </a:fld>
            <a:endParaRPr lang="en-GB" noProof="0"/>
          </a:p>
        </p:txBody>
      </p:sp>
      <p:sp>
        <p:nvSpPr>
          <p:cNvPr id="3" name="Footer Placeholder 2"/>
          <p:cNvSpPr>
            <a:spLocks noGrp="1"/>
          </p:cNvSpPr>
          <p:nvPr>
            <p:ph type="ftr" sz="quarter" idx="11"/>
          </p:nvPr>
        </p:nvSpPr>
        <p:spPr/>
        <p:txBody>
          <a:bodyPr rtlCol="0"/>
          <a:lstStyle/>
          <a:p>
            <a:pPr rtl="0"/>
            <a:endParaRPr lang="en-GB" noProof="0"/>
          </a:p>
        </p:txBody>
      </p:sp>
      <p:sp>
        <p:nvSpPr>
          <p:cNvPr id="4" name="Slide Number Placeholder 3"/>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rtlCol="0" anchor="b">
            <a:normAutofit/>
          </a:bodyPr>
          <a:lstStyle>
            <a:lvl1pPr algn="l">
              <a:defRPr sz="2400"/>
            </a:lvl1pPr>
          </a:lstStyle>
          <a:p>
            <a:pPr rtl="0"/>
            <a:r>
              <a:rPr lang="en-GB" noProof="0"/>
              <a:t>Click to edit Master title style</a:t>
            </a:r>
          </a:p>
        </p:txBody>
      </p:sp>
      <p:sp>
        <p:nvSpPr>
          <p:cNvPr id="3" name="Content Placeholder 2"/>
          <p:cNvSpPr>
            <a:spLocks noGrp="1"/>
          </p:cNvSpPr>
          <p:nvPr>
            <p:ph idx="1"/>
          </p:nvPr>
        </p:nvSpPr>
        <p:spPr>
          <a:xfrm>
            <a:off x="5043714" y="798974"/>
            <a:ext cx="6012470" cy="4658826"/>
          </a:xfrm>
        </p:spPr>
        <p:txBody>
          <a:bodyPr rtlCol="0" anchor="ct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p:cNvSpPr>
            <a:spLocks noGrp="1"/>
          </p:cNvSpPr>
          <p:nvPr>
            <p:ph type="body" sz="half" idx="2"/>
          </p:nvPr>
        </p:nvSpPr>
        <p:spPr>
          <a:xfrm>
            <a:off x="1444671" y="3205491"/>
            <a:ext cx="3275013" cy="2248181"/>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Click to edit Master text styles</a:t>
            </a:r>
          </a:p>
        </p:txBody>
      </p:sp>
      <p:sp>
        <p:nvSpPr>
          <p:cNvPr id="5" name="Date Placeholder 4"/>
          <p:cNvSpPr>
            <a:spLocks noGrp="1"/>
          </p:cNvSpPr>
          <p:nvPr>
            <p:ph type="dt" sz="half" idx="10"/>
          </p:nvPr>
        </p:nvSpPr>
        <p:spPr/>
        <p:txBody>
          <a:bodyPr rtlCol="0"/>
          <a:lstStyle/>
          <a:p>
            <a:pPr rtl="0"/>
            <a:fld id="{47B9F554-D3AC-491F-8843-7DE46496AEF3}" type="datetime1">
              <a:rPr lang="en-GB" noProof="0" smtClean="0"/>
              <a:t>27/06/2022</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rtlCol="0" anchor="b">
            <a:normAutofit/>
          </a:bodyPr>
          <a:lstStyle>
            <a:lvl1pPr>
              <a:defRPr sz="3200"/>
            </a:lvl1pPr>
          </a:lstStyle>
          <a:p>
            <a:pPr rtl="0"/>
            <a:r>
              <a:rPr lang="en-GB" noProof="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GB" noProof="0"/>
              <a:t>Click icon to add picture</a:t>
            </a:r>
          </a:p>
        </p:txBody>
      </p:sp>
      <p:sp>
        <p:nvSpPr>
          <p:cNvPr id="4" name="Text Placeholder 3"/>
          <p:cNvSpPr>
            <a:spLocks noGrp="1"/>
          </p:cNvSpPr>
          <p:nvPr>
            <p:ph type="body" sz="half" idx="2"/>
          </p:nvPr>
        </p:nvSpPr>
        <p:spPr>
          <a:xfrm>
            <a:off x="1450329" y="3145992"/>
            <a:ext cx="5524404" cy="2003742"/>
          </a:xfrm>
        </p:spPr>
        <p:txBody>
          <a:bodyPr rtlCol="0">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Click to edit Master text styles</a:t>
            </a:r>
          </a:p>
        </p:txBody>
      </p:sp>
      <p:sp>
        <p:nvSpPr>
          <p:cNvPr id="5" name="Date Placeholder 4"/>
          <p:cNvSpPr>
            <a:spLocks noGrp="1"/>
          </p:cNvSpPr>
          <p:nvPr>
            <p:ph type="dt" sz="half" idx="10"/>
          </p:nvPr>
        </p:nvSpPr>
        <p:spPr>
          <a:xfrm>
            <a:off x="1447382" y="5469856"/>
            <a:ext cx="5527351" cy="320123"/>
          </a:xfrm>
        </p:spPr>
        <p:txBody>
          <a:bodyPr rtlCol="0"/>
          <a:lstStyle>
            <a:lvl1pPr algn="l">
              <a:defRPr/>
            </a:lvl1pPr>
          </a:lstStyle>
          <a:p>
            <a:pPr rtl="0"/>
            <a:fld id="{BE449E18-83F2-4430-AFCD-43CA933C8070}" type="datetime1">
              <a:rPr lang="en-GB" noProof="0" smtClean="0"/>
              <a:t>27/06/2022</a:t>
            </a:fld>
            <a:endParaRPr lang="en-GB" noProof="0"/>
          </a:p>
        </p:txBody>
      </p:sp>
      <p:sp>
        <p:nvSpPr>
          <p:cNvPr id="6" name="Footer Placeholder 5"/>
          <p:cNvSpPr>
            <a:spLocks noGrp="1"/>
          </p:cNvSpPr>
          <p:nvPr>
            <p:ph type="ftr" sz="quarter" idx="11"/>
          </p:nvPr>
        </p:nvSpPr>
        <p:spPr>
          <a:xfrm>
            <a:off x="1447382" y="318640"/>
            <a:ext cx="5541004" cy="320931"/>
          </a:xfrm>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6D22F896-40B5-4ADD-8801-0D06FADFA095}" type="slidenum">
              <a:rPr lang="en-GB" noProof="0" smtClean="0"/>
              <a:t>‹#›</a:t>
            </a:fld>
            <a:endParaRPr lang="en-GB" noProof="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pPr rtl="0"/>
            <a:r>
              <a:rPr lang="en-GB" noProof="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C955BE79-A457-4079-B8A4-ED2BED4AAC17}" type="datetime1">
              <a:rPr lang="en-GB" noProof="0" smtClean="0"/>
              <a:t>27/06/2022</a:t>
            </a:fld>
            <a:endParaRPr lang="en-GB" noProof="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en-GB" noProof="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6D22F896-40B5-4ADD-8801-0D06FADFA095}" type="slidenum">
              <a:rPr lang="en-GB" noProof="0" smtClean="0"/>
              <a:pPr/>
              <a:t>‹#›</a:t>
            </a:fld>
            <a:endParaRPr lang="en-GB" noProof="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63DA-0910-FC81-BCE6-E4EBF2E47C2A}"/>
              </a:ext>
            </a:extLst>
          </p:cNvPr>
          <p:cNvSpPr>
            <a:spLocks noGrp="1"/>
          </p:cNvSpPr>
          <p:nvPr>
            <p:ph type="title"/>
          </p:nvPr>
        </p:nvSpPr>
        <p:spPr/>
        <p:txBody>
          <a:bodyPr>
            <a:normAutofit fontScale="90000"/>
          </a:bodyPr>
          <a:lstStyle/>
          <a:p>
            <a:r>
              <a:rPr lang="en-GB" dirty="0"/>
              <a:t>BLE</a:t>
            </a:r>
            <a:br>
              <a:rPr lang="en-GB" dirty="0"/>
            </a:br>
            <a:r>
              <a:rPr lang="en-GB" dirty="0"/>
              <a:t>academic </a:t>
            </a:r>
            <a:r>
              <a:rPr lang="en-GB"/>
              <a:t>integrity: it’s </a:t>
            </a:r>
            <a:r>
              <a:rPr lang="en-GB" dirty="0"/>
              <a:t>everyone's responsibility</a:t>
            </a:r>
          </a:p>
        </p:txBody>
      </p:sp>
      <p:sp>
        <p:nvSpPr>
          <p:cNvPr id="3" name="TextBox 2">
            <a:extLst>
              <a:ext uri="{FF2B5EF4-FFF2-40B4-BE49-F238E27FC236}">
                <a16:creationId xmlns:a16="http://schemas.microsoft.com/office/drawing/2014/main" id="{3950E18C-7215-266A-44A8-70420BB9AB7F}"/>
              </a:ext>
            </a:extLst>
          </p:cNvPr>
          <p:cNvSpPr txBox="1"/>
          <p:nvPr/>
        </p:nvSpPr>
        <p:spPr>
          <a:xfrm>
            <a:off x="1574800" y="2374900"/>
            <a:ext cx="9480054" cy="2954655"/>
          </a:xfrm>
          <a:prstGeom prst="rect">
            <a:avLst/>
          </a:prstGeom>
          <a:noFill/>
        </p:spPr>
        <p:txBody>
          <a:bodyPr wrap="square" rtlCol="0">
            <a:spAutoFit/>
          </a:bodyPr>
          <a:lstStyle/>
          <a:p>
            <a:pPr algn="l"/>
            <a:r>
              <a:rPr lang="en-GB" sz="2800" b="0" i="0" dirty="0">
                <a:effectLst/>
                <a:latin typeface="-apple-system"/>
              </a:rPr>
              <a:t>Introduction: Sarah Sherman, Director of the BLE</a:t>
            </a:r>
          </a:p>
          <a:p>
            <a:pPr algn="l"/>
            <a:r>
              <a:rPr lang="en-GB" sz="2800" b="0" i="0" dirty="0">
                <a:effectLst/>
                <a:latin typeface="-apple-system"/>
              </a:rPr>
              <a:t>Overview of Plagiarism: Katie Banks, Academic Skills Tutor, City, University of London</a:t>
            </a:r>
          </a:p>
          <a:p>
            <a:pPr algn="l"/>
            <a:r>
              <a:rPr lang="en-GB" sz="2800" b="0" i="0" dirty="0">
                <a:effectLst/>
                <a:latin typeface="-apple-system"/>
              </a:rPr>
              <a:t>Case study: Plagiarism at departmental level: Germaine Symons, Learning Support Officer, Birkbeck</a:t>
            </a:r>
          </a:p>
          <a:p>
            <a:pPr algn="l"/>
            <a:r>
              <a:rPr lang="en-GB" sz="2800" b="0" i="0" dirty="0">
                <a:effectLst/>
                <a:latin typeface="-apple-system"/>
              </a:rPr>
              <a:t>Supporting assessment literacy: Group discussion</a:t>
            </a:r>
          </a:p>
          <a:p>
            <a:endParaRPr lang="en-GB" dirty="0"/>
          </a:p>
        </p:txBody>
      </p:sp>
    </p:spTree>
    <p:extLst>
      <p:ext uri="{BB962C8B-B14F-4D97-AF65-F5344CB8AC3E}">
        <p14:creationId xmlns:p14="http://schemas.microsoft.com/office/powerpoint/2010/main" val="63384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descr="Robber with solid fill">
            <a:extLst>
              <a:ext uri="{FF2B5EF4-FFF2-40B4-BE49-F238E27FC236}">
                <a16:creationId xmlns:a16="http://schemas.microsoft.com/office/drawing/2014/main" id="{21238383-22EC-6C86-FC69-81AFCA8A3F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03421" y="1270165"/>
            <a:ext cx="2158835" cy="2158835"/>
          </a:xfrm>
          <a:prstGeom prst="rect">
            <a:avLst/>
          </a:prstGeom>
        </p:spPr>
      </p:pic>
      <p:pic>
        <p:nvPicPr>
          <p:cNvPr id="3" name="Graphic 2" descr="Clipboard All Crosses with solid fill">
            <a:extLst>
              <a:ext uri="{FF2B5EF4-FFF2-40B4-BE49-F238E27FC236}">
                <a16:creationId xmlns:a16="http://schemas.microsoft.com/office/drawing/2014/main" id="{5F22F928-CE19-EACA-F431-D6E64B5E17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92581" y="1239699"/>
            <a:ext cx="2189301" cy="2189301"/>
          </a:xfrm>
          <a:prstGeom prst="rect">
            <a:avLst/>
          </a:prstGeom>
        </p:spPr>
      </p:pic>
      <p:pic>
        <p:nvPicPr>
          <p:cNvPr id="4" name="Graphic 3" descr="Game controller with solid fill">
            <a:extLst>
              <a:ext uri="{FF2B5EF4-FFF2-40B4-BE49-F238E27FC236}">
                <a16:creationId xmlns:a16="http://schemas.microsoft.com/office/drawing/2014/main" id="{E4742575-27FD-7B09-497E-AC019A5B284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12207" y="1128723"/>
            <a:ext cx="2576372" cy="2576372"/>
          </a:xfrm>
          <a:prstGeom prst="rect">
            <a:avLst/>
          </a:prstGeom>
        </p:spPr>
      </p:pic>
      <p:sp>
        <p:nvSpPr>
          <p:cNvPr id="6" name="TextBox 5">
            <a:extLst>
              <a:ext uri="{FF2B5EF4-FFF2-40B4-BE49-F238E27FC236}">
                <a16:creationId xmlns:a16="http://schemas.microsoft.com/office/drawing/2014/main" id="{75F50EFF-0ED3-5B49-561F-70DC89814405}"/>
              </a:ext>
            </a:extLst>
          </p:cNvPr>
          <p:cNvSpPr txBox="1"/>
          <p:nvPr/>
        </p:nvSpPr>
        <p:spPr>
          <a:xfrm>
            <a:off x="1699819" y="4529851"/>
            <a:ext cx="9188760" cy="1569660"/>
          </a:xfrm>
          <a:prstGeom prst="rect">
            <a:avLst/>
          </a:prstGeom>
          <a:noFill/>
        </p:spPr>
        <p:txBody>
          <a:bodyPr wrap="square">
            <a:spAutoFit/>
          </a:bodyPr>
          <a:lstStyle/>
          <a:p>
            <a:pPr marL="342900" indent="-342900">
              <a:buFont typeface="Arial" panose="020B0604020202020204" pitchFamily="34" charset="0"/>
              <a:buChar char="•"/>
            </a:pPr>
            <a:r>
              <a:rPr lang="en-US" sz="2400" dirty="0"/>
              <a:t> =   you need to reference properly (but not why)</a:t>
            </a:r>
          </a:p>
          <a:p>
            <a:pPr marL="342900" indent="-342900">
              <a:buFont typeface="Arial" panose="020B0604020202020204" pitchFamily="34" charset="0"/>
              <a:buChar char="•"/>
            </a:pPr>
            <a:r>
              <a:rPr lang="en-US" sz="2400" dirty="0"/>
              <a:t>Formatting &gt; rationale</a:t>
            </a:r>
          </a:p>
          <a:p>
            <a:pPr marL="342900" indent="-342900">
              <a:buFont typeface="Arial" panose="020B0604020202020204" pitchFamily="34" charset="0"/>
              <a:buChar char="•"/>
            </a:pPr>
            <a:r>
              <a:rPr lang="en-US" sz="2400" dirty="0"/>
              <a:t>Plagiarism = referencing = formatting</a:t>
            </a:r>
          </a:p>
          <a:p>
            <a:endParaRPr lang="en-GB" sz="2400" dirty="0"/>
          </a:p>
        </p:txBody>
      </p:sp>
    </p:spTree>
    <p:extLst>
      <p:ext uri="{BB962C8B-B14F-4D97-AF65-F5344CB8AC3E}">
        <p14:creationId xmlns:p14="http://schemas.microsoft.com/office/powerpoint/2010/main" val="320573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A8B93-7AFB-8655-A4E8-116D1F3B2172}"/>
              </a:ext>
            </a:extLst>
          </p:cNvPr>
          <p:cNvSpPr>
            <a:spLocks noGrp="1"/>
          </p:cNvSpPr>
          <p:nvPr>
            <p:ph type="title"/>
          </p:nvPr>
        </p:nvSpPr>
        <p:spPr/>
        <p:txBody>
          <a:bodyPr/>
          <a:lstStyle/>
          <a:p>
            <a:r>
              <a:rPr lang="en-US" dirty="0"/>
              <a:t>Time to reframe</a:t>
            </a:r>
          </a:p>
        </p:txBody>
      </p:sp>
      <p:sp>
        <p:nvSpPr>
          <p:cNvPr id="3" name="Content Placeholder 2">
            <a:extLst>
              <a:ext uri="{FF2B5EF4-FFF2-40B4-BE49-F238E27FC236}">
                <a16:creationId xmlns:a16="http://schemas.microsoft.com/office/drawing/2014/main" id="{D1C657C2-9736-73B0-189F-0D67EC31A537}"/>
              </a:ext>
            </a:extLst>
          </p:cNvPr>
          <p:cNvSpPr>
            <a:spLocks noGrp="1"/>
          </p:cNvSpPr>
          <p:nvPr>
            <p:ph idx="1"/>
          </p:nvPr>
        </p:nvSpPr>
        <p:spPr>
          <a:xfrm>
            <a:off x="1451579" y="2015732"/>
            <a:ext cx="10483747" cy="4037749"/>
          </a:xfrm>
        </p:spPr>
        <p:txBody>
          <a:bodyPr>
            <a:normAutofit/>
          </a:bodyPr>
          <a:lstStyle/>
          <a:p>
            <a:r>
              <a:rPr lang="en-US" sz="2400" dirty="0">
                <a:ea typeface="+mn-lt"/>
                <a:cs typeface="+mn-lt"/>
              </a:rPr>
              <a:t>Need more focus on the why:</a:t>
            </a:r>
          </a:p>
          <a:p>
            <a:pPr lvl="1"/>
            <a:r>
              <a:rPr lang="en-US" sz="2400" dirty="0">
                <a:ea typeface="+mn-lt"/>
                <a:cs typeface="+mn-lt"/>
              </a:rPr>
              <a:t>Knowledge is there to be used and built on – this is not a crime!</a:t>
            </a:r>
          </a:p>
          <a:p>
            <a:pPr lvl="1"/>
            <a:r>
              <a:rPr lang="en-US" sz="2400" dirty="0">
                <a:ea typeface="+mn-lt"/>
                <a:cs typeface="+mn-lt"/>
              </a:rPr>
              <a:t>Positive outlook!</a:t>
            </a:r>
          </a:p>
          <a:p>
            <a:pPr lvl="1"/>
            <a:r>
              <a:rPr lang="en-US" sz="2400" dirty="0">
                <a:ea typeface="+mn-lt"/>
                <a:cs typeface="+mn-lt"/>
              </a:rPr>
              <a:t>Participating in a community of practice</a:t>
            </a:r>
          </a:p>
          <a:p>
            <a:pPr lvl="1"/>
            <a:r>
              <a:rPr lang="en-US" sz="2400" dirty="0">
                <a:ea typeface="+mn-lt"/>
                <a:cs typeface="+mn-lt"/>
              </a:rPr>
              <a:t>Students’ contribution</a:t>
            </a:r>
          </a:p>
          <a:p>
            <a:pPr lvl="1"/>
            <a:r>
              <a:rPr lang="en-US" sz="2400" dirty="0">
                <a:ea typeface="+mn-lt"/>
                <a:cs typeface="+mn-lt"/>
              </a:rPr>
              <a:t>Rules are there for a reason (not just the university trying to be difficult)</a:t>
            </a:r>
          </a:p>
          <a:p>
            <a:pPr lvl="1"/>
            <a:r>
              <a:rPr lang="en-US" sz="2400" dirty="0">
                <a:ea typeface="+mn-lt"/>
                <a:cs typeface="+mn-lt"/>
              </a:rPr>
              <a:t>Referencing as a side-effect of this, rather than the main event</a:t>
            </a:r>
            <a:endParaRPr lang="en-US" sz="2400" dirty="0"/>
          </a:p>
          <a:p>
            <a:endParaRPr lang="en-US" dirty="0"/>
          </a:p>
        </p:txBody>
      </p:sp>
    </p:spTree>
    <p:extLst>
      <p:ext uri="{BB962C8B-B14F-4D97-AF65-F5344CB8AC3E}">
        <p14:creationId xmlns:p14="http://schemas.microsoft.com/office/powerpoint/2010/main" val="399334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r>
              <a:rPr lang="en-GB" dirty="0"/>
              <a:t>Plagiarism:</a:t>
            </a:r>
          </a:p>
        </p:txBody>
      </p:sp>
      <p:sp>
        <p:nvSpPr>
          <p:cNvPr id="3" name="Subtitle 2"/>
          <p:cNvSpPr>
            <a:spLocks noGrp="1"/>
          </p:cNvSpPr>
          <p:nvPr>
            <p:ph type="subTitle" idx="1"/>
          </p:nvPr>
        </p:nvSpPr>
        <p:spPr/>
        <p:txBody>
          <a:bodyPr rtlCol="0">
            <a:normAutofit/>
          </a:bodyPr>
          <a:lstStyle/>
          <a:p>
            <a:pPr rtl="0"/>
            <a:r>
              <a:rPr lang="en-GB" sz="3600" dirty="0"/>
              <a:t>the student perspective</a:t>
            </a:r>
          </a:p>
        </p:txBody>
      </p:sp>
    </p:spTree>
    <p:extLst>
      <p:ext uri="{BB962C8B-B14F-4D97-AF65-F5344CB8AC3E}">
        <p14:creationId xmlns:p14="http://schemas.microsoft.com/office/powerpoint/2010/main" val="12863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6AC1-F84E-0387-E5C6-FEEB9E4E025F}"/>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64EC2F18-C9A6-1129-4D7B-3B5BCA591A1D}"/>
              </a:ext>
            </a:extLst>
          </p:cNvPr>
          <p:cNvSpPr>
            <a:spLocks noGrp="1"/>
          </p:cNvSpPr>
          <p:nvPr>
            <p:ph idx="1"/>
          </p:nvPr>
        </p:nvSpPr>
        <p:spPr>
          <a:xfrm>
            <a:off x="1451579" y="2015732"/>
            <a:ext cx="10483246" cy="3623068"/>
          </a:xfrm>
        </p:spPr>
        <p:txBody>
          <a:bodyPr>
            <a:normAutofit/>
          </a:bodyPr>
          <a:lstStyle/>
          <a:p>
            <a:r>
              <a:rPr lang="en-US" sz="2400" dirty="0"/>
              <a:t>A team of Academic Skills Tutors at City, University of London</a:t>
            </a:r>
          </a:p>
          <a:p>
            <a:r>
              <a:rPr lang="en-US" sz="2400" dirty="0"/>
              <a:t>1:1 tutorial support, across all schools and courses</a:t>
            </a:r>
          </a:p>
          <a:p>
            <a:r>
              <a:rPr lang="en-US" sz="2400" dirty="0"/>
              <a:t>Appointments are optional</a:t>
            </a:r>
          </a:p>
          <a:p>
            <a:r>
              <a:rPr lang="en-US" sz="2400" dirty="0"/>
              <a:t>Referrals due to academic misconduct concerns</a:t>
            </a:r>
          </a:p>
          <a:p>
            <a:r>
              <a:rPr lang="en-US" sz="2400" dirty="0"/>
              <a:t>Preliminary meeting =&gt; sanctions</a:t>
            </a:r>
          </a:p>
          <a:p>
            <a:r>
              <a:rPr lang="en-US" sz="2400" dirty="0"/>
              <a:t>Aim to help students understand what went wrong and prevent reoccurrence</a:t>
            </a:r>
          </a:p>
          <a:p>
            <a:endParaRPr lang="en-US" dirty="0"/>
          </a:p>
        </p:txBody>
      </p:sp>
    </p:spTree>
    <p:extLst>
      <p:ext uri="{BB962C8B-B14F-4D97-AF65-F5344CB8AC3E}">
        <p14:creationId xmlns:p14="http://schemas.microsoft.com/office/powerpoint/2010/main" val="28530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3C17-AD34-8E9E-95A0-FFD691D1A3FB}"/>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A6A2DF5B-39EE-F1EE-9E5C-BD1D606D5641}"/>
              </a:ext>
            </a:extLst>
          </p:cNvPr>
          <p:cNvSpPr>
            <a:spLocks noGrp="1"/>
          </p:cNvSpPr>
          <p:nvPr>
            <p:ph idx="1"/>
          </p:nvPr>
        </p:nvSpPr>
        <p:spPr>
          <a:xfrm>
            <a:off x="1451579" y="2015732"/>
            <a:ext cx="10664221" cy="3518293"/>
          </a:xfrm>
        </p:spPr>
        <p:txBody>
          <a:bodyPr>
            <a:normAutofit/>
          </a:bodyPr>
          <a:lstStyle/>
          <a:p>
            <a:r>
              <a:rPr lang="en-US" sz="2400" dirty="0"/>
              <a:t>Confusion for tutors and students</a:t>
            </a:r>
            <a:endParaRPr lang="en-US" sz="2200" dirty="0"/>
          </a:p>
          <a:p>
            <a:r>
              <a:rPr lang="en-US" sz="2400" dirty="0"/>
              <a:t>Lack of clarity for students about what constitutes academic misconduct</a:t>
            </a:r>
          </a:p>
          <a:p>
            <a:r>
              <a:rPr lang="en-US" sz="2400" dirty="0"/>
              <a:t>Belief that it can be rectified by 'fixing references'</a:t>
            </a:r>
          </a:p>
          <a:p>
            <a:r>
              <a:rPr lang="en-US" sz="2400" dirty="0"/>
              <a:t>Students don't necessarily know - or aren't taught -  the WHY of referencing</a:t>
            </a:r>
          </a:p>
          <a:p>
            <a:r>
              <a:rPr lang="en-US" sz="2400" dirty="0"/>
              <a:t>Too much focus on the HOW</a:t>
            </a:r>
          </a:p>
          <a:p>
            <a:r>
              <a:rPr lang="en-US" sz="2400" dirty="0"/>
              <a:t>3 main perceptions…</a:t>
            </a:r>
          </a:p>
          <a:p>
            <a:pPr marL="0" indent="0">
              <a:buNone/>
            </a:pPr>
            <a:endParaRPr lang="en-US" dirty="0"/>
          </a:p>
          <a:p>
            <a:endParaRPr lang="en-US" dirty="0"/>
          </a:p>
        </p:txBody>
      </p:sp>
    </p:spTree>
    <p:extLst>
      <p:ext uri="{BB962C8B-B14F-4D97-AF65-F5344CB8AC3E}">
        <p14:creationId xmlns:p14="http://schemas.microsoft.com/office/powerpoint/2010/main" val="116504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6509-C1AF-338B-F1EA-2A5F1AB8542A}"/>
              </a:ext>
            </a:extLst>
          </p:cNvPr>
          <p:cNvSpPr>
            <a:spLocks noGrp="1"/>
          </p:cNvSpPr>
          <p:nvPr>
            <p:ph type="title"/>
          </p:nvPr>
        </p:nvSpPr>
        <p:spPr/>
        <p:txBody>
          <a:bodyPr/>
          <a:lstStyle/>
          <a:p>
            <a:r>
              <a:rPr lang="en-US" dirty="0"/>
              <a:t>…but First,  a caveat</a:t>
            </a:r>
          </a:p>
        </p:txBody>
      </p:sp>
      <p:sp>
        <p:nvSpPr>
          <p:cNvPr id="3" name="Content Placeholder 2">
            <a:extLst>
              <a:ext uri="{FF2B5EF4-FFF2-40B4-BE49-F238E27FC236}">
                <a16:creationId xmlns:a16="http://schemas.microsoft.com/office/drawing/2014/main" id="{7FD2A111-2135-E1FF-F1FE-1B8385E8EB1E}"/>
              </a:ext>
            </a:extLst>
          </p:cNvPr>
          <p:cNvSpPr>
            <a:spLocks noGrp="1"/>
          </p:cNvSpPr>
          <p:nvPr>
            <p:ph idx="1"/>
          </p:nvPr>
        </p:nvSpPr>
        <p:spPr>
          <a:xfrm>
            <a:off x="1451579" y="1853754"/>
            <a:ext cx="10363432" cy="3734246"/>
          </a:xfrm>
        </p:spPr>
        <p:txBody>
          <a:bodyPr>
            <a:noAutofit/>
          </a:bodyPr>
          <a:lstStyle/>
          <a:p>
            <a:r>
              <a:rPr lang="en-US" sz="2400" dirty="0"/>
              <a:t>Good teaching on plagiarism exists!</a:t>
            </a:r>
          </a:p>
          <a:p>
            <a:r>
              <a:rPr lang="en-US" sz="2400" dirty="0"/>
              <a:t>Based on interactions with students who have chosen to use the service</a:t>
            </a:r>
          </a:p>
          <a:p>
            <a:r>
              <a:rPr lang="en-US" sz="2400" dirty="0"/>
              <a:t>Important to remember:</a:t>
            </a:r>
          </a:p>
          <a:p>
            <a:pPr lvl="1"/>
            <a:r>
              <a:rPr lang="en-US" sz="2400" dirty="0"/>
              <a:t>Education history &amp; impact this has had on understanding of plagiarism</a:t>
            </a:r>
          </a:p>
          <a:p>
            <a:pPr lvl="1"/>
            <a:r>
              <a:rPr lang="en-US" sz="2400" dirty="0"/>
              <a:t>...and understanding of how to use knowledge</a:t>
            </a:r>
          </a:p>
        </p:txBody>
      </p:sp>
    </p:spTree>
    <p:extLst>
      <p:ext uri="{BB962C8B-B14F-4D97-AF65-F5344CB8AC3E}">
        <p14:creationId xmlns:p14="http://schemas.microsoft.com/office/powerpoint/2010/main" val="290831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7036-2292-9FD8-76DA-187C4DBA2355}"/>
              </a:ext>
            </a:extLst>
          </p:cNvPr>
          <p:cNvSpPr>
            <a:spLocks noGrp="1"/>
          </p:cNvSpPr>
          <p:nvPr>
            <p:ph type="title"/>
          </p:nvPr>
        </p:nvSpPr>
        <p:spPr>
          <a:xfrm>
            <a:off x="1451579" y="804519"/>
            <a:ext cx="9603275" cy="1049235"/>
          </a:xfrm>
        </p:spPr>
        <p:txBody>
          <a:bodyPr>
            <a:normAutofit/>
          </a:bodyPr>
          <a:lstStyle/>
          <a:p>
            <a:r>
              <a:rPr lang="en-US" dirty="0"/>
              <a:t>Plagiarism as a crime</a:t>
            </a:r>
          </a:p>
        </p:txBody>
      </p:sp>
      <p:pic>
        <p:nvPicPr>
          <p:cNvPr id="5" name="Graphic 4" descr="Robber with solid fill">
            <a:extLst>
              <a:ext uri="{FF2B5EF4-FFF2-40B4-BE49-F238E27FC236}">
                <a16:creationId xmlns:a16="http://schemas.microsoft.com/office/drawing/2014/main" id="{5C9AD7D8-8879-1A78-B25D-2A0C525215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94052" y="2277991"/>
            <a:ext cx="2726256" cy="2726256"/>
          </a:xfrm>
          <a:prstGeom prst="rect">
            <a:avLst/>
          </a:prstGeom>
        </p:spPr>
      </p:pic>
      <p:sp>
        <p:nvSpPr>
          <p:cNvPr id="3" name="Content Placeholder 2">
            <a:extLst>
              <a:ext uri="{FF2B5EF4-FFF2-40B4-BE49-F238E27FC236}">
                <a16:creationId xmlns:a16="http://schemas.microsoft.com/office/drawing/2014/main" id="{667ECF7A-3D79-76B2-D734-380221EAC314}"/>
              </a:ext>
            </a:extLst>
          </p:cNvPr>
          <p:cNvSpPr>
            <a:spLocks noGrp="1"/>
          </p:cNvSpPr>
          <p:nvPr>
            <p:ph idx="1"/>
          </p:nvPr>
        </p:nvSpPr>
        <p:spPr>
          <a:xfrm>
            <a:off x="4415589" y="2015734"/>
            <a:ext cx="7182853" cy="4037747"/>
          </a:xfrm>
        </p:spPr>
        <p:txBody>
          <a:bodyPr>
            <a:normAutofit fontScale="92500" lnSpcReduction="10000"/>
          </a:bodyPr>
          <a:lstStyle/>
          <a:p>
            <a:pPr marL="0" indent="0">
              <a:lnSpc>
                <a:spcPct val="110000"/>
              </a:lnSpc>
              <a:buNone/>
            </a:pPr>
            <a:r>
              <a:rPr lang="en-US" sz="2600" dirty="0"/>
              <a:t>At the start of the university career:</a:t>
            </a:r>
          </a:p>
          <a:p>
            <a:pPr>
              <a:lnSpc>
                <a:spcPct val="110000"/>
              </a:lnSpc>
            </a:pPr>
            <a:r>
              <a:rPr lang="en-US" sz="2600" dirty="0"/>
              <a:t>Tone – this is a very serious matter, here is some generic info, there will be consequences</a:t>
            </a:r>
          </a:p>
          <a:p>
            <a:pPr marL="0" indent="0">
              <a:lnSpc>
                <a:spcPct val="110000"/>
              </a:lnSpc>
              <a:buNone/>
            </a:pPr>
            <a:r>
              <a:rPr lang="en-US" sz="2600" dirty="0"/>
              <a:t> = lack of clarity</a:t>
            </a:r>
          </a:p>
          <a:p>
            <a:pPr marL="0" indent="0">
              <a:lnSpc>
                <a:spcPct val="110000"/>
              </a:lnSpc>
              <a:buNone/>
            </a:pPr>
            <a:endParaRPr lang="en-US" sz="2600" dirty="0"/>
          </a:p>
          <a:p>
            <a:pPr>
              <a:lnSpc>
                <a:spcPct val="110000"/>
              </a:lnSpc>
            </a:pPr>
            <a:r>
              <a:rPr lang="en-US" sz="2600" dirty="0"/>
              <a:t>Solution: the way to avoid these consequences is to reference properly (hurray!)</a:t>
            </a:r>
          </a:p>
          <a:p>
            <a:pPr marL="0" indent="0">
              <a:lnSpc>
                <a:spcPct val="110000"/>
              </a:lnSpc>
              <a:buNone/>
            </a:pPr>
            <a:r>
              <a:rPr lang="en-US" sz="2600" dirty="0"/>
              <a:t> = focus on the formatting (how) as opposed to the rationale (why)</a:t>
            </a:r>
          </a:p>
          <a:p>
            <a:pPr marL="0" indent="0">
              <a:lnSpc>
                <a:spcPct val="110000"/>
              </a:lnSpc>
              <a:buNone/>
            </a:pPr>
            <a:endParaRPr lang="en-US" sz="1700" dirty="0"/>
          </a:p>
          <a:p>
            <a:pPr marL="0" indent="0">
              <a:lnSpc>
                <a:spcPct val="110000"/>
              </a:lnSpc>
              <a:buNone/>
            </a:pPr>
            <a:endParaRPr lang="en-US" sz="1700" dirty="0"/>
          </a:p>
        </p:txBody>
      </p:sp>
    </p:spTree>
    <p:extLst>
      <p:ext uri="{BB962C8B-B14F-4D97-AF65-F5344CB8AC3E}">
        <p14:creationId xmlns:p14="http://schemas.microsoft.com/office/powerpoint/2010/main" val="242755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7A03A-4244-EF15-28CC-D4928643E4BE}"/>
              </a:ext>
            </a:extLst>
          </p:cNvPr>
          <p:cNvSpPr>
            <a:spLocks noGrp="1"/>
          </p:cNvSpPr>
          <p:nvPr>
            <p:ph type="title"/>
          </p:nvPr>
        </p:nvSpPr>
        <p:spPr/>
        <p:txBody>
          <a:bodyPr/>
          <a:lstStyle/>
          <a:p>
            <a:r>
              <a:rPr lang="en-US" dirty="0"/>
              <a:t>Plagiarism as a </a:t>
            </a:r>
            <a:r>
              <a:rPr lang="en-US" dirty="0" err="1"/>
              <a:t>crimE</a:t>
            </a:r>
            <a:r>
              <a:rPr lang="en-US" dirty="0"/>
              <a:t> (2)</a:t>
            </a:r>
          </a:p>
        </p:txBody>
      </p:sp>
      <p:sp>
        <p:nvSpPr>
          <p:cNvPr id="3" name="Content Placeholder 2">
            <a:extLst>
              <a:ext uri="{FF2B5EF4-FFF2-40B4-BE49-F238E27FC236}">
                <a16:creationId xmlns:a16="http://schemas.microsoft.com/office/drawing/2014/main" id="{5FB39E55-EA63-B2EB-9477-6647CC670732}"/>
              </a:ext>
            </a:extLst>
          </p:cNvPr>
          <p:cNvSpPr>
            <a:spLocks noGrp="1"/>
          </p:cNvSpPr>
          <p:nvPr>
            <p:ph idx="1"/>
          </p:nvPr>
        </p:nvSpPr>
        <p:spPr/>
        <p:txBody>
          <a:bodyPr/>
          <a:lstStyle/>
          <a:p>
            <a:r>
              <a:rPr lang="en-US" sz="2400" dirty="0"/>
              <a:t>Initial interactions are negative</a:t>
            </a:r>
          </a:p>
          <a:p>
            <a:r>
              <a:rPr lang="en-US" sz="2400" dirty="0"/>
              <a:t>Sets the tone</a:t>
            </a:r>
          </a:p>
          <a:p>
            <a:r>
              <a:rPr lang="en-US" sz="2400" dirty="0"/>
              <a:t>Is this ever revisited?</a:t>
            </a:r>
          </a:p>
          <a:p>
            <a:r>
              <a:rPr lang="en-US" sz="2400" dirty="0"/>
              <a:t>If you don't reference properly, there will be consequences</a:t>
            </a:r>
          </a:p>
          <a:p>
            <a:r>
              <a:rPr lang="en-US" sz="2400" dirty="0"/>
              <a:t>Referencing is the enemy</a:t>
            </a:r>
          </a:p>
          <a:p>
            <a:endParaRPr lang="en-US" dirty="0"/>
          </a:p>
        </p:txBody>
      </p:sp>
    </p:spTree>
    <p:extLst>
      <p:ext uri="{BB962C8B-B14F-4D97-AF65-F5344CB8AC3E}">
        <p14:creationId xmlns:p14="http://schemas.microsoft.com/office/powerpoint/2010/main" val="222695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B9784-BD18-1365-865B-3DFC77688F2A}"/>
              </a:ext>
            </a:extLst>
          </p:cNvPr>
          <p:cNvSpPr>
            <a:spLocks noGrp="1"/>
          </p:cNvSpPr>
          <p:nvPr>
            <p:ph type="title"/>
          </p:nvPr>
        </p:nvSpPr>
        <p:spPr>
          <a:xfrm>
            <a:off x="1451579" y="804519"/>
            <a:ext cx="9603275" cy="1049235"/>
          </a:xfrm>
        </p:spPr>
        <p:txBody>
          <a:bodyPr>
            <a:normAutofit/>
          </a:bodyPr>
          <a:lstStyle/>
          <a:p>
            <a:r>
              <a:rPr lang="en-US" dirty="0"/>
              <a:t>Plagiarism as a set of</a:t>
            </a:r>
            <a:br>
              <a:rPr lang="en-US" dirty="0"/>
            </a:br>
            <a:r>
              <a:rPr lang="en-US" dirty="0"/>
              <a:t>pedantic rules about formatting</a:t>
            </a:r>
          </a:p>
        </p:txBody>
      </p:sp>
      <p:pic>
        <p:nvPicPr>
          <p:cNvPr id="5" name="Graphic 4" descr="Clipboard All Crosses with solid fill">
            <a:extLst>
              <a:ext uri="{FF2B5EF4-FFF2-40B4-BE49-F238E27FC236}">
                <a16:creationId xmlns:a16="http://schemas.microsoft.com/office/drawing/2014/main" id="{9F53EE4F-C531-FF9C-1965-9480968F7D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6524" y="2557838"/>
            <a:ext cx="2446409" cy="2446409"/>
          </a:xfrm>
          <a:prstGeom prst="rect">
            <a:avLst/>
          </a:prstGeom>
        </p:spPr>
      </p:pic>
      <p:sp>
        <p:nvSpPr>
          <p:cNvPr id="3" name="Content Placeholder 2">
            <a:extLst>
              <a:ext uri="{FF2B5EF4-FFF2-40B4-BE49-F238E27FC236}">
                <a16:creationId xmlns:a16="http://schemas.microsoft.com/office/drawing/2014/main" id="{55470215-FDDB-826D-361B-5883DAAC5B04}"/>
              </a:ext>
            </a:extLst>
          </p:cNvPr>
          <p:cNvSpPr>
            <a:spLocks noGrp="1"/>
          </p:cNvSpPr>
          <p:nvPr>
            <p:ph idx="1"/>
          </p:nvPr>
        </p:nvSpPr>
        <p:spPr>
          <a:xfrm>
            <a:off x="3572933" y="1853753"/>
            <a:ext cx="8144934" cy="4563979"/>
          </a:xfrm>
        </p:spPr>
        <p:txBody>
          <a:bodyPr>
            <a:noAutofit/>
          </a:bodyPr>
          <a:lstStyle/>
          <a:p>
            <a:pPr>
              <a:lnSpc>
                <a:spcPct val="110000"/>
              </a:lnSpc>
            </a:pPr>
            <a:r>
              <a:rPr lang="en-US" sz="2400" dirty="0"/>
              <a:t>Mark allocations for correct referencing and citations</a:t>
            </a:r>
          </a:p>
          <a:p>
            <a:pPr>
              <a:lnSpc>
                <a:spcPct val="110000"/>
              </a:lnSpc>
            </a:pPr>
            <a:r>
              <a:rPr lang="en-US" sz="2400" dirty="0"/>
              <a:t>“Can you check my references?”</a:t>
            </a:r>
          </a:p>
          <a:p>
            <a:pPr>
              <a:lnSpc>
                <a:spcPct val="110000"/>
              </a:lnSpc>
            </a:pPr>
            <a:r>
              <a:rPr lang="en-US" sz="2400" dirty="0"/>
              <a:t>Common concern - accuracy of the references,  as opposed to using and building on literature</a:t>
            </a:r>
          </a:p>
          <a:p>
            <a:pPr>
              <a:lnSpc>
                <a:spcPct val="110000"/>
              </a:lnSpc>
            </a:pPr>
            <a:r>
              <a:rPr lang="en-US" sz="2400" dirty="0"/>
              <a:t>Do students worry about getting referencing spot-on as its easier to understand than plagiarism itself?</a:t>
            </a:r>
          </a:p>
          <a:p>
            <a:pPr>
              <a:lnSpc>
                <a:spcPct val="110000"/>
              </a:lnSpc>
            </a:pPr>
            <a:r>
              <a:rPr lang="en-US" sz="2400" dirty="0"/>
              <a:t>Student encounters with plagiarism fuel this (see plagiarism as crime!)</a:t>
            </a:r>
          </a:p>
          <a:p>
            <a:pPr>
              <a:lnSpc>
                <a:spcPct val="110000"/>
              </a:lnSpc>
            </a:pPr>
            <a:r>
              <a:rPr lang="en-GB" sz="2400" dirty="0">
                <a:ea typeface="Calibri" panose="020F0502020204030204" pitchFamily="34" charset="0"/>
              </a:rPr>
              <a:t>P</a:t>
            </a:r>
            <a:r>
              <a:rPr lang="en-GB" sz="2400" dirty="0">
                <a:effectLst/>
                <a:ea typeface="Calibri" panose="020F0502020204030204" pitchFamily="34" charset="0"/>
              </a:rPr>
              <a:t>uts the focus on the formatting and the rules</a:t>
            </a:r>
            <a:endParaRPr lang="en-US" sz="2400" dirty="0"/>
          </a:p>
        </p:txBody>
      </p:sp>
    </p:spTree>
    <p:extLst>
      <p:ext uri="{BB962C8B-B14F-4D97-AF65-F5344CB8AC3E}">
        <p14:creationId xmlns:p14="http://schemas.microsoft.com/office/powerpoint/2010/main" val="71022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0499-C9EE-6894-A8A4-A2436BC68C18}"/>
              </a:ext>
            </a:extLst>
          </p:cNvPr>
          <p:cNvSpPr>
            <a:spLocks noGrp="1"/>
          </p:cNvSpPr>
          <p:nvPr>
            <p:ph type="title"/>
          </p:nvPr>
        </p:nvSpPr>
        <p:spPr>
          <a:xfrm>
            <a:off x="1451579" y="804519"/>
            <a:ext cx="9603275" cy="1049235"/>
          </a:xfrm>
        </p:spPr>
        <p:txBody>
          <a:bodyPr>
            <a:normAutofit/>
          </a:bodyPr>
          <a:lstStyle/>
          <a:p>
            <a:r>
              <a:rPr lang="en-US" dirty="0"/>
              <a:t>Plagiarism as a game</a:t>
            </a:r>
          </a:p>
        </p:txBody>
      </p:sp>
      <p:pic>
        <p:nvPicPr>
          <p:cNvPr id="5" name="Graphic 4" descr="Game controller with solid fill">
            <a:extLst>
              <a:ext uri="{FF2B5EF4-FFF2-40B4-BE49-F238E27FC236}">
                <a16:creationId xmlns:a16="http://schemas.microsoft.com/office/drawing/2014/main" id="{5C9050F3-9D86-9C53-BE58-BB3E2740A4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50462" y="2277991"/>
            <a:ext cx="2926098" cy="2926098"/>
          </a:xfrm>
          <a:prstGeom prst="rect">
            <a:avLst/>
          </a:prstGeom>
        </p:spPr>
      </p:pic>
      <p:sp>
        <p:nvSpPr>
          <p:cNvPr id="3" name="Content Placeholder 2">
            <a:extLst>
              <a:ext uri="{FF2B5EF4-FFF2-40B4-BE49-F238E27FC236}">
                <a16:creationId xmlns:a16="http://schemas.microsoft.com/office/drawing/2014/main" id="{0416E220-2FE6-3D5B-2AA6-0B14CC1D5D25}"/>
              </a:ext>
            </a:extLst>
          </p:cNvPr>
          <p:cNvSpPr>
            <a:spLocks noGrp="1"/>
          </p:cNvSpPr>
          <p:nvPr>
            <p:ph idx="1"/>
          </p:nvPr>
        </p:nvSpPr>
        <p:spPr>
          <a:xfrm>
            <a:off x="4859070" y="1853754"/>
            <a:ext cx="7244698" cy="4294383"/>
          </a:xfrm>
        </p:spPr>
        <p:txBody>
          <a:bodyPr>
            <a:noAutofit/>
          </a:bodyPr>
          <a:lstStyle/>
          <a:p>
            <a:pPr>
              <a:lnSpc>
                <a:spcPct val="110000"/>
              </a:lnSpc>
            </a:pPr>
            <a:r>
              <a:rPr lang="en-US" sz="2400" dirty="0"/>
              <a:t>Defined as a number:</a:t>
            </a:r>
          </a:p>
          <a:p>
            <a:pPr lvl="1">
              <a:lnSpc>
                <a:spcPct val="110000"/>
              </a:lnSpc>
            </a:pPr>
            <a:r>
              <a:rPr lang="en-US" sz="2400" dirty="0"/>
              <a:t> Similarity score on submission</a:t>
            </a:r>
          </a:p>
          <a:p>
            <a:pPr lvl="1">
              <a:lnSpc>
                <a:spcPct val="110000"/>
              </a:lnSpc>
            </a:pPr>
            <a:r>
              <a:rPr lang="en-US" sz="2400" dirty="0"/>
              <a:t>"How many references do I need?"</a:t>
            </a:r>
          </a:p>
          <a:p>
            <a:pPr>
              <a:lnSpc>
                <a:spcPct val="110000"/>
              </a:lnSpc>
            </a:pPr>
            <a:r>
              <a:rPr lang="en-US" sz="2400" dirty="0"/>
              <a:t>Lack of reflection on:</a:t>
            </a:r>
          </a:p>
          <a:p>
            <a:pPr lvl="1">
              <a:lnSpc>
                <a:spcPct val="110000"/>
              </a:lnSpc>
            </a:pPr>
            <a:r>
              <a:rPr lang="en-US" sz="2200" dirty="0"/>
              <a:t> The principles behind referencing</a:t>
            </a:r>
          </a:p>
          <a:p>
            <a:pPr lvl="1">
              <a:lnSpc>
                <a:spcPct val="110000"/>
              </a:lnSpc>
            </a:pPr>
            <a:r>
              <a:rPr lang="en-US" sz="2200" dirty="0"/>
              <a:t> The quality and breadth of sources, paraphrasing, importance of using sources</a:t>
            </a:r>
          </a:p>
          <a:p>
            <a:pPr>
              <a:lnSpc>
                <a:spcPct val="110000"/>
              </a:lnSpc>
            </a:pPr>
            <a:r>
              <a:rPr lang="en-US" sz="2400" dirty="0"/>
              <a:t>Reduced to a number…which can be beaten</a:t>
            </a:r>
          </a:p>
          <a:p>
            <a:pPr>
              <a:lnSpc>
                <a:spcPct val="110000"/>
              </a:lnSpc>
            </a:pPr>
            <a:r>
              <a:rPr lang="en-US" sz="2400" dirty="0"/>
              <a:t>Finding loopholes – i.e. text as pictures</a:t>
            </a:r>
          </a:p>
          <a:p>
            <a:pPr>
              <a:lnSpc>
                <a:spcPct val="110000"/>
              </a:lnSpc>
            </a:pPr>
            <a:endParaRPr lang="en-US" sz="2400" dirty="0"/>
          </a:p>
          <a:p>
            <a:pPr>
              <a:lnSpc>
                <a:spcPct val="110000"/>
              </a:lnSpc>
            </a:pPr>
            <a:endParaRPr lang="en-US" sz="2400" dirty="0"/>
          </a:p>
        </p:txBody>
      </p:sp>
    </p:spTree>
    <p:extLst>
      <p:ext uri="{BB962C8B-B14F-4D97-AF65-F5344CB8AC3E}">
        <p14:creationId xmlns:p14="http://schemas.microsoft.com/office/powerpoint/2010/main" val="8241720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TF10001119</Template>
  <TotalTime>38</TotalTime>
  <Words>783</Words>
  <Application>Microsoft Office PowerPoint</Application>
  <PresentationFormat>Widescreen</PresentationFormat>
  <Paragraphs>89</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-apple-system</vt:lpstr>
      <vt:lpstr>Arial</vt:lpstr>
      <vt:lpstr>Calibri</vt:lpstr>
      <vt:lpstr>Gill Sans MT</vt:lpstr>
      <vt:lpstr>Gallery</vt:lpstr>
      <vt:lpstr>BLE academic integrity: it’s everyone's responsibility</vt:lpstr>
      <vt:lpstr>Plagiarism:</vt:lpstr>
      <vt:lpstr>context</vt:lpstr>
      <vt:lpstr>OBSERVATIONS</vt:lpstr>
      <vt:lpstr>…but First,  a caveat</vt:lpstr>
      <vt:lpstr>Plagiarism as a crime</vt:lpstr>
      <vt:lpstr>Plagiarism as a crimE (2)</vt:lpstr>
      <vt:lpstr>Plagiarism as a set of pedantic rules about formatting</vt:lpstr>
      <vt:lpstr>Plagiarism as a game</vt:lpstr>
      <vt:lpstr>PowerPoint Presentation</vt:lpstr>
      <vt:lpstr>Time to reframe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Banks, Katie</cp:lastModifiedBy>
  <cp:revision>241</cp:revision>
  <dcterms:created xsi:type="dcterms:W3CDTF">2022-06-23T11:58:59Z</dcterms:created>
  <dcterms:modified xsi:type="dcterms:W3CDTF">2022-06-27T13:00:17Z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c24981-b6df-48f8-949b-0896357b9b03_Enabled">
    <vt:lpwstr>true</vt:lpwstr>
  </property>
  <property fmtid="{D5CDD505-2E9C-101B-9397-08002B2CF9AE}" pid="3" name="MSIP_Label_06c24981-b6df-48f8-949b-0896357b9b03_SetDate">
    <vt:lpwstr>2022-06-27T08:28:00Z</vt:lpwstr>
  </property>
  <property fmtid="{D5CDD505-2E9C-101B-9397-08002B2CF9AE}" pid="4" name="MSIP_Label_06c24981-b6df-48f8-949b-0896357b9b03_Method">
    <vt:lpwstr>Privileged</vt:lpwstr>
  </property>
  <property fmtid="{D5CDD505-2E9C-101B-9397-08002B2CF9AE}" pid="5" name="MSIP_Label_06c24981-b6df-48f8-949b-0896357b9b03_Name">
    <vt:lpwstr>Official</vt:lpwstr>
  </property>
  <property fmtid="{D5CDD505-2E9C-101B-9397-08002B2CF9AE}" pid="6" name="MSIP_Label_06c24981-b6df-48f8-949b-0896357b9b03_SiteId">
    <vt:lpwstr>dd615949-5bd0-4da0-ac52-28ef8d336373</vt:lpwstr>
  </property>
  <property fmtid="{D5CDD505-2E9C-101B-9397-08002B2CF9AE}" pid="7" name="MSIP_Label_06c24981-b6df-48f8-949b-0896357b9b03_ActionId">
    <vt:lpwstr>56b4d439-382e-41d3-a647-6029d5e28a4c</vt:lpwstr>
  </property>
  <property fmtid="{D5CDD505-2E9C-101B-9397-08002B2CF9AE}" pid="8" name="MSIP_Label_06c24981-b6df-48f8-949b-0896357b9b03_ContentBits">
    <vt:lpwstr>0</vt:lpwstr>
  </property>
</Properties>
</file>