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2" r:id="rId4"/>
    <p:sldId id="263" r:id="rId5"/>
    <p:sldId id="278" r:id="rId6"/>
    <p:sldId id="276" r:id="rId7"/>
    <p:sldId id="259" r:id="rId8"/>
    <p:sldId id="279" r:id="rId9"/>
    <p:sldId id="277" r:id="rId10"/>
    <p:sldId id="264" r:id="rId11"/>
    <p:sldId id="267" r:id="rId12"/>
    <p:sldId id="269" r:id="rId13"/>
    <p:sldId id="268" r:id="rId14"/>
    <p:sldId id="270" r:id="rId15"/>
    <p:sldId id="271" r:id="rId16"/>
    <p:sldId id="273" r:id="rId17"/>
    <p:sldId id="26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4608-E180-420A-811A-CE66F5FD165A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3A5D8-45CF-4D8A-8FC9-DEC513098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56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94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329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14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7F21-018E-46FC-927D-266FC8B5E6D1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24AA-7D17-4BBF-A9A0-2A6F4E2D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5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7F21-018E-46FC-927D-266FC8B5E6D1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24AA-7D17-4BBF-A9A0-2A6F4E2D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39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7F21-018E-46FC-927D-266FC8B5E6D1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24AA-7D17-4BBF-A9A0-2A6F4E2D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38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7F21-018E-46FC-927D-266FC8B5E6D1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24AA-7D17-4BBF-A9A0-2A6F4E2D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08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7F21-018E-46FC-927D-266FC8B5E6D1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24AA-7D17-4BBF-A9A0-2A6F4E2D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98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7F21-018E-46FC-927D-266FC8B5E6D1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24AA-7D17-4BBF-A9A0-2A6F4E2D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6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7F21-018E-46FC-927D-266FC8B5E6D1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24AA-7D17-4BBF-A9A0-2A6F4E2D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15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7F21-018E-46FC-927D-266FC8B5E6D1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24AA-7D17-4BBF-A9A0-2A6F4E2D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92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7F21-018E-46FC-927D-266FC8B5E6D1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24AA-7D17-4BBF-A9A0-2A6F4E2D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12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7F21-018E-46FC-927D-266FC8B5E6D1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24AA-7D17-4BBF-A9A0-2A6F4E2D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67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7F21-018E-46FC-927D-266FC8B5E6D1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24AA-7D17-4BBF-A9A0-2A6F4E2D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01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37F21-018E-46FC-927D-266FC8B5E6D1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B24AA-7D17-4BBF-A9A0-2A6F4E2D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77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icyconnect.org.uk/appga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sample-accessibility-statement/sample-accessibility-statement-for-a-fictional-public-sector-websit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cyconnect.org.uk/appgat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jiscmail.ac.uk/cgi-bin/webadm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uidance/accessibility-requirements-for-public-sector-websites-and-apps#how-the-accessibility-regulations-will-be-enforced" TargetMode="External"/><Relationship Id="rId5" Type="http://schemas.openxmlformats.org/officeDocument/2006/relationships/hyperlink" Target="https://www.gov.uk/guidance/make-your-website-or-app-accessible-and-publish-an-accessibility-statement" TargetMode="External"/><Relationship Id="rId4" Type="http://schemas.openxmlformats.org/officeDocument/2006/relationships/hyperlink" Target="https://www.gov.uk/government/publications/sample-accessibility-statement/sample-accessibility-statement-for-a-fictional-public-sector-websi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licyconnect.org.uk/appgat/research/accessible-vles-making-most-new-regulation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ds.blog.gov.uk/2018/09/24/how-were-helping-public-sector-websites-meet-accessibility-requirement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gislation.gov.uk/uksi/2018/852/regulation/3/mad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9600" dirty="0"/>
              <a:t>Digital Accessibility</a:t>
            </a:r>
            <a:r>
              <a:rPr lang="en-GB" dirty="0"/>
              <a:t/>
            </a:r>
            <a:br>
              <a:rPr lang="en-GB" dirty="0"/>
            </a:br>
            <a:r>
              <a:rPr lang="en-GB" sz="4800" dirty="0"/>
              <a:t>Increased requirements &amp; expectations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31" y="5052015"/>
            <a:ext cx="11795759" cy="1655762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@</a:t>
            </a:r>
            <a:r>
              <a:rPr lang="en-GB" sz="2800" dirty="0" err="1"/>
              <a:t>at_appg</a:t>
            </a:r>
            <a:r>
              <a:rPr lang="en-GB" sz="2800" dirty="0"/>
              <a:t>                                                                        </a:t>
            </a:r>
            <a:r>
              <a:rPr lang="en-GB" sz="2800" dirty="0">
                <a:hlinkClick r:id="rId2"/>
              </a:rPr>
              <a:t>www.policyconnect.org.uk/appgat/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84923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covered?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300" t="13873" r="4411" b="6774"/>
          <a:stretch/>
        </p:blipFill>
        <p:spPr>
          <a:xfrm>
            <a:off x="6944066" y="1794482"/>
            <a:ext cx="5011373" cy="44479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1841242"/>
            <a:ext cx="54397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Websites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Documents hosted on websites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Videos &amp; multimedia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Intranets and extranets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Libraries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Student portals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Staff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Apps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Purchased 3</a:t>
            </a:r>
            <a:r>
              <a:rPr lang="en-GB" sz="2800" baseline="30000" dirty="0"/>
              <a:t>rd</a:t>
            </a:r>
            <a:r>
              <a:rPr lang="en-GB" sz="2800" dirty="0"/>
              <a:t> party content and tools</a:t>
            </a:r>
          </a:p>
        </p:txBody>
      </p:sp>
    </p:spTree>
    <p:extLst>
      <p:ext uri="{BB962C8B-B14F-4D97-AF65-F5344CB8AC3E}">
        <p14:creationId xmlns:p14="http://schemas.microsoft.com/office/powerpoint/2010/main" val="9240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Recorded video (lecture capture) published before 23 September 2020</a:t>
            </a:r>
          </a:p>
          <a:p>
            <a:r>
              <a:rPr lang="en-GB" dirty="0"/>
              <a:t>live audio and video</a:t>
            </a:r>
          </a:p>
          <a:p>
            <a:r>
              <a:rPr lang="en-GB" dirty="0"/>
              <a:t>maps - if the map helps users find a service you offer, you must provide directions another way</a:t>
            </a:r>
          </a:p>
          <a:p>
            <a:r>
              <a:rPr lang="en-GB" dirty="0"/>
              <a:t>a PDF published before 23 September 2018 that is not essential for services your organisation provides</a:t>
            </a:r>
          </a:p>
          <a:p>
            <a:r>
              <a:rPr lang="en-GB" dirty="0"/>
              <a:t>part of a heritage collection - for example, scanned manuscripts</a:t>
            </a:r>
          </a:p>
          <a:p>
            <a:r>
              <a:rPr lang="en-GB" dirty="0"/>
              <a:t>third party content that’s under someone else’s control </a:t>
            </a:r>
            <a:r>
              <a:rPr lang="en-GB" b="1" dirty="0"/>
              <a:t>if you didn’t pay for it </a:t>
            </a:r>
            <a:r>
              <a:rPr lang="en-GB" dirty="0"/>
              <a:t>or develop yourself - for example, social media ‘like’ buttons</a:t>
            </a:r>
          </a:p>
          <a:p>
            <a:r>
              <a:rPr lang="en-GB" dirty="0"/>
              <a:t>archived websites if they’re not needed for services your organisation provides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2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Accessibility Statement- websites &amp;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737" y="1555302"/>
            <a:ext cx="11097126" cy="48294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Using this website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Including accessibility features, known issues, reporting problems  and enforcement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Contacting us by phone or visiting us in person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Technical information about this website’s accessibility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Specific legal wording regarding WCAG 2.1 AA standards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Issues with specific types of content (e.g. text, PDFs, interactive tools)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How we tested this website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What we’re doing to improve accessibility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Roadmap- optional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GDS’ </a:t>
            </a:r>
            <a:r>
              <a:rPr lang="en-GB" dirty="0" smtClean="0">
                <a:hlinkClick r:id="rId2"/>
              </a:rPr>
              <a:t>model accessibility statement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5374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Disproportionate Burden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2579" y="1859339"/>
            <a:ext cx="92101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Disproportionate burden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benefits to disabled people of making the content accessible vs the cost to the organisation of making the content 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Must declare in accessibility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VLEs are integral to the student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784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GDS (via the Cabinet Office)</a:t>
            </a:r>
          </a:p>
          <a:p>
            <a:r>
              <a:rPr lang="en-GB" dirty="0"/>
              <a:t>Additional guidance will be given</a:t>
            </a:r>
          </a:p>
          <a:p>
            <a:r>
              <a:rPr lang="en-GB" dirty="0"/>
              <a:t>What is likely: </a:t>
            </a:r>
          </a:p>
          <a:p>
            <a:pPr lvl="1"/>
            <a:r>
              <a:rPr lang="en-GB" dirty="0"/>
              <a:t>GDS will check accessibility statements and their accuracy for thousands of websites each year. </a:t>
            </a:r>
          </a:p>
          <a:p>
            <a:pPr lvl="1"/>
            <a:r>
              <a:rPr lang="en-GB" dirty="0"/>
              <a:t>Some will be fully audited</a:t>
            </a:r>
          </a:p>
          <a:p>
            <a:pPr lvl="1"/>
            <a:r>
              <a:rPr lang="en-GB" dirty="0"/>
              <a:t>Engage with stakeholders to identify high priority websites</a:t>
            </a:r>
          </a:p>
          <a:p>
            <a:pPr lvl="1"/>
            <a:r>
              <a:rPr lang="en-GB" dirty="0"/>
              <a:t>Likely target previous offenders </a:t>
            </a:r>
          </a:p>
          <a:p>
            <a:pPr lvl="1"/>
            <a:r>
              <a:rPr lang="en-GB" dirty="0"/>
              <a:t>Easy to flag organisations for auditing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959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281"/>
            <a:ext cx="105156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EHRC (Equality &amp; Human Rights Commission)</a:t>
            </a:r>
          </a:p>
          <a:p>
            <a:pPr lvl="1"/>
            <a:r>
              <a:rPr lang="en-US" dirty="0"/>
              <a:t>Students should first contact their HEI to report any issues and request  changes  </a:t>
            </a:r>
          </a:p>
          <a:p>
            <a:pPr lvl="1"/>
            <a:r>
              <a:rPr lang="en-US" dirty="0"/>
              <a:t>The EHRC will make the final determination of failure to comply 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 the US: 10-fold increase in lawsuits relating to digital accessibility between 2016 (256 suits) and 2019 (2258 suits)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929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 from APPGAT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Know your baseline, prioritise, and </a:t>
            </a:r>
            <a:r>
              <a:rPr lang="en-GB" dirty="0" smtClean="0"/>
              <a:t>fix</a:t>
            </a:r>
          </a:p>
          <a:p>
            <a:pPr lvl="1"/>
            <a:r>
              <a:rPr lang="en-GB" dirty="0" smtClean="0"/>
              <a:t>Test representative sample</a:t>
            </a:r>
          </a:p>
          <a:p>
            <a:pPr lvl="1"/>
            <a:r>
              <a:rPr lang="en-GB" dirty="0" smtClean="0"/>
              <a:t>Make a plan to fix accessibility issues</a:t>
            </a:r>
          </a:p>
          <a:p>
            <a:pPr lvl="1"/>
            <a:r>
              <a:rPr lang="en-GB" dirty="0" smtClean="0"/>
              <a:t>Publish statement</a:t>
            </a:r>
          </a:p>
          <a:p>
            <a:pPr lvl="1"/>
            <a:r>
              <a:rPr lang="en-GB" dirty="0" smtClean="0"/>
              <a:t>Ensure all new features are accessible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Make requests and notifications simple for the students</a:t>
            </a:r>
          </a:p>
          <a:p>
            <a:endParaRPr lang="en-GB" dirty="0"/>
          </a:p>
          <a:p>
            <a:r>
              <a:rPr lang="en-GB" dirty="0"/>
              <a:t>Raise awareness within the institution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58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Ongoing, organisation-wide process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5B74582-01FC-4C08-A768-5BCC3B5B7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Designers, developers, content creators, procurement, leadership, administrators, and students</a:t>
            </a:r>
          </a:p>
          <a:p>
            <a:endParaRPr lang="en-GB" dirty="0"/>
          </a:p>
          <a:p>
            <a:r>
              <a:rPr lang="en-GB" dirty="0"/>
              <a:t>Opportunity to embed good practice</a:t>
            </a:r>
          </a:p>
        </p:txBody>
      </p:sp>
    </p:spTree>
    <p:extLst>
      <p:ext uri="{BB962C8B-B14F-4D97-AF65-F5344CB8AC3E}">
        <p14:creationId xmlns:p14="http://schemas.microsoft.com/office/powerpoint/2010/main" val="3978615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hlinkClick r:id="rId2"/>
              </a:rPr>
              <a:t>https://www.jiscmail.ac.uk/cgi-bin/webadmin</a:t>
            </a:r>
            <a:endParaRPr lang="en-GB" dirty="0"/>
          </a:p>
          <a:p>
            <a:r>
              <a:rPr lang="en-GB" dirty="0"/>
              <a:t>Empathy Lab</a:t>
            </a:r>
          </a:p>
          <a:p>
            <a:r>
              <a:rPr lang="en-GB" dirty="0">
                <a:hlinkClick r:id="rId3"/>
              </a:rPr>
              <a:t>www.policyconnect.org.uk/appgat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 smtClean="0"/>
              <a:t>GDS Guidance:</a:t>
            </a:r>
          </a:p>
          <a:p>
            <a:pPr lvl="1"/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www.gov.uk/government/publications/sample-accessibility-statement/sample-accessibility-statement-for-a-fictional-public-sector-website</a:t>
            </a:r>
            <a:endParaRPr lang="en-GB" dirty="0" smtClean="0"/>
          </a:p>
          <a:p>
            <a:pPr lvl="1"/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www.gov.uk/guidance/make-your-website-or-app-accessible-and-publish-an-accessibility-statement</a:t>
            </a:r>
            <a:endParaRPr lang="en-GB" dirty="0" smtClean="0"/>
          </a:p>
          <a:p>
            <a:pPr lvl="1"/>
            <a:r>
              <a:rPr lang="en-GB" dirty="0">
                <a:hlinkClick r:id="rId6"/>
              </a:rPr>
              <a:t>https://www.gov.uk/guidance/accessibility-requirements-for-public-sector-websites-and-apps#how-the-accessibility-regulations-will-be-enforced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4E682-DEAC-4FDE-8441-9603D65880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4588" y="811868"/>
            <a:ext cx="3592192" cy="23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9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/>
              <a:t>The APPG for Assistive Technology </a:t>
            </a:r>
            <a:endParaRPr/>
          </a:p>
        </p:txBody>
      </p:sp>
      <p:pic>
        <p:nvPicPr>
          <p:cNvPr id="106" name="Google Shape;106;p15" descr="Hannah (studnet), Seema Malhotra MP, Lord Holmes" title="parliamentarians speaking to stud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20431" y="1268760"/>
            <a:ext cx="7151139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174273" y="6165668"/>
            <a:ext cx="626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Seema Malhotra, MP &amp; Lord Holmes, Co-Chairs of the APPGAT</a:t>
            </a:r>
          </a:p>
        </p:txBody>
      </p:sp>
    </p:spTree>
    <p:extLst>
      <p:ext uri="{BB962C8B-B14F-4D97-AF65-F5344CB8AC3E}">
        <p14:creationId xmlns:p14="http://schemas.microsoft.com/office/powerpoint/2010/main" val="64011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dt" idx="10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GB"/>
              <a:t>08/08/2018</a:t>
            </a:r>
            <a:endParaRPr/>
          </a:p>
        </p:txBody>
      </p:sp>
      <p:pic>
        <p:nvPicPr>
          <p:cNvPr id="2" name="Picture 1" descr="shows logos for Policy Connect's sustainablity team; industry, technology and innovation team; health and CO team; and Education and Skills team. " title="Policy Connect logo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4" y="313399"/>
            <a:ext cx="8944289" cy="65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2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 dirty="0"/>
              <a:t>Past Work</a:t>
            </a:r>
            <a:endParaRPr dirty="0"/>
          </a:p>
        </p:txBody>
      </p:sp>
      <p:pic>
        <p:nvPicPr>
          <p:cNvPr id="133" name="Google Shape;133;p19" descr="reads: 'accessable virtual learing environments, making the most of the new regulations' " title="report cov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61333" y="1417638"/>
            <a:ext cx="4669333" cy="40909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383438" y="6128333"/>
            <a:ext cx="4956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https://www.policyconnect.org.uk/appgat/research/accessible-vles-making-most-new-regulations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5946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Office for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2198"/>
            <a:ext cx="6934200" cy="4351338"/>
          </a:xfrm>
        </p:spPr>
        <p:txBody>
          <a:bodyPr/>
          <a:lstStyle/>
          <a:p>
            <a:r>
              <a:rPr lang="en-US" b="1" dirty="0"/>
              <a:t>Focus on student experience </a:t>
            </a:r>
          </a:p>
          <a:p>
            <a:endParaRPr lang="en-US" b="1" dirty="0"/>
          </a:p>
          <a:p>
            <a:r>
              <a:rPr lang="en-US" b="1" dirty="0"/>
              <a:t>Target</a:t>
            </a:r>
            <a:r>
              <a:rPr lang="en-US" dirty="0"/>
              <a:t>: </a:t>
            </a:r>
            <a:r>
              <a:rPr lang="en-GB" dirty="0"/>
              <a:t>eliminate the gap in degree outcomes by 2024-25 </a:t>
            </a:r>
          </a:p>
          <a:p>
            <a:endParaRPr lang="en-GB" dirty="0"/>
          </a:p>
          <a:p>
            <a:r>
              <a:rPr lang="en-GB" dirty="0"/>
              <a:t>New approach to </a:t>
            </a:r>
            <a:r>
              <a:rPr lang="en-GB" b="1" dirty="0"/>
              <a:t>Access and Participation</a:t>
            </a:r>
            <a:r>
              <a:rPr lang="en-GB" dirty="0"/>
              <a:t>: planning, monitoring, evidencing </a:t>
            </a:r>
            <a:r>
              <a:rPr lang="en-GB" dirty="0" smtClean="0"/>
              <a:t>impact   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Placeholder 17">
            <a:extLst>
              <a:ext uri="{FF2B5EF4-FFF2-40B4-BE49-F238E27FC236}">
                <a16:creationId xmlns:a16="http://schemas.microsoft.com/office/drawing/2014/main" id="{005B9280-6D6C-DE43-AB71-45CCE466F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8" b="7438"/>
          <a:stretch>
            <a:fillRect/>
          </a:stretch>
        </p:blipFill>
        <p:spPr>
          <a:xfrm>
            <a:off x="7153424" y="665163"/>
            <a:ext cx="3940359" cy="335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2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E7DD-3B17-4204-9C1C-7BCD57CF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Sector Bodies (Websites &amp; Mobile Applications) Accessibility Regulations 2018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15AE-2DD2-43C2-919B-8D8EAA362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2350857"/>
            <a:ext cx="10515600" cy="4351338"/>
          </a:xfrm>
        </p:spPr>
        <p:txBody>
          <a:bodyPr/>
          <a:lstStyle/>
          <a:p>
            <a:r>
              <a:rPr lang="en-US" dirty="0"/>
              <a:t>What are the key dates?</a:t>
            </a:r>
          </a:p>
          <a:p>
            <a:r>
              <a:rPr lang="en-US" dirty="0"/>
              <a:t>What is required? </a:t>
            </a:r>
          </a:p>
          <a:p>
            <a:r>
              <a:rPr lang="en-US" dirty="0"/>
              <a:t>How are they enforced?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A866B332-3959-4CBE-A14D-A6EB124D1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 t="1774" r="61189" b="35283"/>
          <a:stretch/>
        </p:blipFill>
        <p:spPr>
          <a:xfrm>
            <a:off x="1760598" y="2093205"/>
            <a:ext cx="4009024" cy="34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3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</a:t>
            </a:r>
            <a:r>
              <a:rPr lang="en-GB" dirty="0" smtClean="0"/>
              <a:t>Dates-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956231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>
                <a:hlinkClick r:id="rId2"/>
              </a:rPr>
              <a:t>https://gds.blog.gov.uk/2018/09/24/how-were-helping-public-sector-websites-meet-accessibility-requirements/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00E8E7-46B3-4D26-9BD0-ABF12E70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431" y="137644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600"/>
              </a:spcBef>
              <a:defRPr sz="2200"/>
            </a:pPr>
            <a:r>
              <a:rPr lang="en-GB" sz="3200" b="1" dirty="0"/>
              <a:t>23 September 2018:</a:t>
            </a:r>
            <a:r>
              <a:rPr lang="en-GB" sz="3200" dirty="0"/>
              <a:t> The regulations became law </a:t>
            </a:r>
          </a:p>
          <a:p>
            <a:pPr>
              <a:spcBef>
                <a:spcPts val="1600"/>
              </a:spcBef>
              <a:defRPr sz="2200"/>
            </a:pPr>
            <a:r>
              <a:rPr lang="en-GB" sz="3200" b="1" dirty="0"/>
              <a:t>23 September 2019:</a:t>
            </a:r>
            <a:r>
              <a:rPr lang="en-GB" sz="3200" dirty="0"/>
              <a:t> </a:t>
            </a:r>
          </a:p>
          <a:p>
            <a:pPr marL="457196" lvl="1">
              <a:spcBef>
                <a:spcPts val="1600"/>
              </a:spcBef>
              <a:defRPr sz="2200"/>
            </a:pPr>
            <a:r>
              <a:rPr lang="en-GB" sz="3200" dirty="0" smtClean="0"/>
              <a:t>Websites (if </a:t>
            </a:r>
            <a:r>
              <a:rPr lang="en-GB" sz="3200" dirty="0"/>
              <a:t>published after 23 Sep 2018)</a:t>
            </a:r>
          </a:p>
          <a:p>
            <a:pPr>
              <a:spcBef>
                <a:spcPts val="1600"/>
              </a:spcBef>
              <a:defRPr sz="2200"/>
            </a:pPr>
            <a:r>
              <a:rPr lang="en-GB" sz="3200" b="1" dirty="0" smtClean="0"/>
              <a:t>23 </a:t>
            </a:r>
            <a:r>
              <a:rPr lang="en-GB" sz="3200" b="1" dirty="0"/>
              <a:t>September 2020:</a:t>
            </a:r>
            <a:r>
              <a:rPr lang="en-GB" sz="3200" dirty="0"/>
              <a:t> </a:t>
            </a:r>
            <a:endParaRPr lang="en-GB" sz="3200" dirty="0" smtClean="0"/>
          </a:p>
          <a:p>
            <a:pPr marL="457196" lvl="1">
              <a:spcBef>
                <a:spcPts val="1600"/>
              </a:spcBef>
              <a:defRPr sz="2200"/>
            </a:pPr>
            <a:r>
              <a:rPr lang="en-GB" sz="3200" dirty="0"/>
              <a:t>older </a:t>
            </a:r>
            <a:r>
              <a:rPr lang="en-GB" sz="3200" dirty="0" smtClean="0"/>
              <a:t>websites (published </a:t>
            </a:r>
            <a:r>
              <a:rPr lang="en-GB" sz="3200" dirty="0"/>
              <a:t>before 23 Sep 2018)</a:t>
            </a:r>
          </a:p>
          <a:p>
            <a:pPr marL="457196" lvl="1">
              <a:spcBef>
                <a:spcPts val="1600"/>
              </a:spcBef>
              <a:defRPr sz="2200"/>
            </a:pPr>
            <a:r>
              <a:rPr lang="en-GB" sz="3200" dirty="0"/>
              <a:t>recorded video (if published after 23 Sep 2020</a:t>
            </a:r>
            <a:r>
              <a:rPr lang="en-GB" sz="3200" dirty="0" smtClean="0"/>
              <a:t>)</a:t>
            </a:r>
          </a:p>
          <a:p>
            <a:pPr>
              <a:spcBef>
                <a:spcPts val="1600"/>
              </a:spcBef>
              <a:defRPr sz="2200"/>
            </a:pPr>
            <a:r>
              <a:rPr lang="en-GB" sz="3200" b="1" dirty="0" smtClean="0"/>
              <a:t>23 June 2021:</a:t>
            </a:r>
            <a:endParaRPr lang="en-GB" b="1" dirty="0"/>
          </a:p>
          <a:p>
            <a:pPr marL="457196" lvl="1">
              <a:spcBef>
                <a:spcPts val="1600"/>
              </a:spcBef>
              <a:defRPr sz="2200"/>
            </a:pPr>
            <a:r>
              <a:rPr lang="en-GB" sz="3200" dirty="0" smtClean="0"/>
              <a:t>apps 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27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Dates- Intranets/VLEs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>
                <a:solidFill>
                  <a:srgbClr val="7030A0"/>
                </a:solidFill>
              </a:rPr>
              <a:t>Substantially revised </a:t>
            </a:r>
            <a:r>
              <a:rPr lang="en-GB" dirty="0"/>
              <a:t>intranet content published on or after 23 Sept 2019 to comply with the requirements of the regulations on publication</a:t>
            </a:r>
          </a:p>
          <a:p>
            <a:pPr lvl="0"/>
            <a:r>
              <a:rPr lang="en-GB" dirty="0"/>
              <a:t>Intranets and intranet content published before 23 September </a:t>
            </a:r>
            <a:r>
              <a:rPr lang="en-GB" dirty="0" smtClean="0"/>
              <a:t>2019 </a:t>
            </a:r>
            <a:r>
              <a:rPr lang="en-GB" dirty="0"/>
              <a:t>do not have to be brought into compliance at a fixed point; they must instead be brought into compliance only when it is first substantially revised on or after 23 September </a:t>
            </a:r>
            <a:r>
              <a:rPr lang="en-GB" dirty="0" smtClean="0"/>
              <a:t>2019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“These </a:t>
            </a:r>
            <a:r>
              <a:rPr lang="en-GB" dirty="0"/>
              <a:t>Regulations do not apply to the following </a:t>
            </a:r>
            <a:r>
              <a:rPr lang="en-GB" dirty="0" smtClean="0"/>
              <a:t>content…content </a:t>
            </a:r>
            <a:r>
              <a:rPr lang="en-GB" dirty="0"/>
              <a:t>of extranets and intranets published before 23rd September 2019, or until such time as the website undergoes a </a:t>
            </a:r>
            <a:r>
              <a:rPr lang="en-GB" dirty="0">
                <a:solidFill>
                  <a:srgbClr val="7030A0"/>
                </a:solidFill>
              </a:rPr>
              <a:t>substantial revision</a:t>
            </a:r>
            <a:r>
              <a:rPr lang="en-GB" dirty="0"/>
              <a:t>, whichever is </a:t>
            </a:r>
            <a:r>
              <a:rPr lang="en-GB" dirty="0" smtClean="0"/>
              <a:t>sooner” </a:t>
            </a:r>
            <a:r>
              <a:rPr lang="en-GB" dirty="0">
                <a:hlinkClick r:id="rId2"/>
              </a:rPr>
              <a:t>http://www.legislation.gov.uk/uksi/2018/852/regulation/3/made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166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0D3F7-B284-4EA6-911B-ECB2086A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revision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22FC-CE59-43D8-B678-D05F79F25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0902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“It is likely that VLE users would find that their system would be 	substantially revised at least once each academic </a:t>
            </a:r>
            <a:r>
              <a:rPr lang="en-GB" dirty="0" smtClean="0"/>
              <a:t>year.”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-Dr Maren </a:t>
            </a:r>
            <a:r>
              <a:rPr lang="en-GB" dirty="0" err="1" smtClean="0"/>
              <a:t>Deepwell</a:t>
            </a:r>
            <a:r>
              <a:rPr lang="en-GB" dirty="0" smtClean="0"/>
              <a:t>, CE of Association of Learning Technology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	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693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5727</TotalTime>
  <Words>599</Words>
  <Application>Microsoft Office PowerPoint</Application>
  <PresentationFormat>Widescreen</PresentationFormat>
  <Paragraphs>118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Digital Accessibility Increased requirements &amp; expectations</vt:lpstr>
      <vt:lpstr>The APPG for Assistive Technology </vt:lpstr>
      <vt:lpstr>PowerPoint Presentation</vt:lpstr>
      <vt:lpstr>Past Work</vt:lpstr>
      <vt:lpstr>Office for Students</vt:lpstr>
      <vt:lpstr>Public Sector Bodies (Websites &amp; Mobile Applications) Accessibility Regulations 2018 </vt:lpstr>
      <vt:lpstr>Key Dates-</vt:lpstr>
      <vt:lpstr>Key Dates- Intranets/VLEs</vt:lpstr>
      <vt:lpstr>Substantial revision </vt:lpstr>
      <vt:lpstr>What’s covered?</vt:lpstr>
      <vt:lpstr>Exemptions</vt:lpstr>
      <vt:lpstr>Accessibility Statement- websites &amp; apps</vt:lpstr>
      <vt:lpstr>Disproportionate Burden</vt:lpstr>
      <vt:lpstr>Monitoring </vt:lpstr>
      <vt:lpstr>Enforcement</vt:lpstr>
      <vt:lpstr>Recommendations from APPGAT Report</vt:lpstr>
      <vt:lpstr>Ongoing, organisation-wide process</vt:lpstr>
      <vt:lpstr>More info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Geena Vabulas</dc:creator>
  <cp:lastModifiedBy>Geena Vabulas</cp:lastModifiedBy>
  <cp:revision>46</cp:revision>
  <dcterms:created xsi:type="dcterms:W3CDTF">2019-04-16T10:44:25Z</dcterms:created>
  <dcterms:modified xsi:type="dcterms:W3CDTF">2019-05-21T12:07:42Z</dcterms:modified>
</cp:coreProperties>
</file>