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73" r:id="rId4"/>
    <p:sldMasterId id="2147483684" r:id="rId5"/>
    <p:sldMasterId id="2147483691" r:id="rId6"/>
    <p:sldMasterId id="2147483693" r:id="rId7"/>
    <p:sldMasterId id="2147483698" r:id="rId8"/>
    <p:sldMasterId id="2147483767" r:id="rId9"/>
    <p:sldMasterId id="2147483781" r:id="rId10"/>
    <p:sldMasterId id="2147483794" r:id="rId11"/>
    <p:sldMasterId id="2147483808" r:id="rId12"/>
  </p:sldMasterIdLst>
  <p:notesMasterIdLst>
    <p:notesMasterId r:id="rId26"/>
  </p:notesMasterIdLst>
  <p:handoutMasterIdLst>
    <p:handoutMasterId r:id="rId27"/>
  </p:handoutMasterIdLst>
  <p:sldIdLst>
    <p:sldId id="259" r:id="rId13"/>
    <p:sldId id="260" r:id="rId14"/>
    <p:sldId id="26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1" r:id="rId24"/>
    <p:sldId id="271" r:id="rId25"/>
  </p:sldIdLst>
  <p:sldSz cx="9144000" cy="5143500" type="screen16x9"/>
  <p:notesSz cx="6797675" cy="9928225"/>
  <p:defaultTextStyle>
    <a:defPPr>
      <a:defRPr lang="en-GB"/>
    </a:defPPr>
    <a:lvl1pPr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1pPr>
    <a:lvl2pPr marL="342900" indent="1143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2pPr>
    <a:lvl3pPr marL="685800" indent="2286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3pPr>
    <a:lvl4pPr marL="1028700" indent="3429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4pPr>
    <a:lvl5pPr marL="1371600" indent="4572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1A8B"/>
    <a:srgbClr val="FFFFFF"/>
    <a:srgbClr val="2C3841"/>
    <a:srgbClr val="458557"/>
    <a:srgbClr val="9BA7B0"/>
    <a:srgbClr val="B9C9D5"/>
    <a:srgbClr val="CA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5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347663" y="898525"/>
            <a:ext cx="6065837" cy="0"/>
          </a:xfrm>
          <a:prstGeom prst="line">
            <a:avLst/>
          </a:prstGeom>
          <a:ln w="6350">
            <a:solidFill>
              <a:srgbClr val="2C38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93663" y="10936288"/>
            <a:ext cx="6423025" cy="0"/>
          </a:xfrm>
          <a:prstGeom prst="line">
            <a:avLst/>
          </a:prstGeom>
          <a:ln w="6350">
            <a:solidFill>
              <a:srgbClr val="2C38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0" name="Picture 14" descr="2013_Jisc_Logo_RGB300(19.5mm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74638"/>
            <a:ext cx="673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347663" y="9459913"/>
            <a:ext cx="6065837" cy="0"/>
          </a:xfrm>
          <a:prstGeom prst="line">
            <a:avLst/>
          </a:prstGeom>
          <a:ln w="6350">
            <a:solidFill>
              <a:srgbClr val="2C38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292475" y="273050"/>
            <a:ext cx="3121025" cy="4984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Notes and Handouts &gt; Header &gt; Apply to all)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7663" y="273050"/>
            <a:ext cx="6065837" cy="0"/>
          </a:xfrm>
          <a:prstGeom prst="line">
            <a:avLst/>
          </a:prstGeom>
          <a:ln w="6350">
            <a:solidFill>
              <a:srgbClr val="2C38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3"/>
          </p:nvPr>
        </p:nvSpPr>
        <p:spPr>
          <a:xfrm>
            <a:off x="3467100" y="9720263"/>
            <a:ext cx="2946400" cy="150812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r">
              <a:defRPr sz="900"/>
            </a:lvl1pPr>
          </a:lstStyle>
          <a:p>
            <a:fld id="{D71E3C8F-F138-4DC6-9AB8-2530FA94634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quarter" idx="1"/>
          </p:nvPr>
        </p:nvSpPr>
        <p:spPr>
          <a:xfrm>
            <a:off x="346075" y="9720263"/>
            <a:ext cx="2946400" cy="13811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/>
            </a:lvl1pPr>
          </a:lstStyle>
          <a:p>
            <a:fld id="{E0C3FEAD-FFD1-4938-831F-280D77C1CC76}" type="datetime1">
              <a:rPr lang="en-GB" altLang="en-US"/>
              <a:pPr/>
              <a:t>16/03/2017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283845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47663" y="9750425"/>
            <a:ext cx="2944812" cy="1492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/>
            </a:lvl1pPr>
          </a:lstStyle>
          <a:p>
            <a:fld id="{C0353B50-CA85-42E3-9B3B-8B332A77E6FE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665163"/>
            <a:ext cx="5213350" cy="2933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47663" y="3811588"/>
            <a:ext cx="6065837" cy="48752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467100" y="9748838"/>
            <a:ext cx="2946400" cy="1492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/>
            </a:lvl1pPr>
          </a:lstStyle>
          <a:p>
            <a:fld id="{28F0402B-0194-428F-A08F-7B323BDCEE4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3467100" y="0"/>
            <a:ext cx="2946400" cy="498475"/>
          </a:xfrm>
          <a:prstGeom prst="rect">
            <a:avLst/>
          </a:prstGeom>
        </p:spPr>
        <p:txBody>
          <a:bodyPr vert="horz" lIns="0" tIns="0" rIns="0" bIns="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Notes and Handouts &gt; Header &gt; Apply to all)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47663" y="9750425"/>
            <a:ext cx="6065837" cy="0"/>
          </a:xfrm>
          <a:prstGeom prst="line">
            <a:avLst/>
          </a:prstGeom>
          <a:ln w="6350">
            <a:solidFill>
              <a:srgbClr val="2C38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61529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107950" indent="-107950" algn="l" defTabSz="685800" rtl="0" eaLnBrk="0" fontAlgn="base" hangingPunct="0">
      <a:lnSpc>
        <a:spcPct val="90000"/>
      </a:lnSpc>
      <a:spcBef>
        <a:spcPts val="450"/>
      </a:spcBef>
      <a:spcAft>
        <a:spcPct val="0"/>
      </a:spcAft>
      <a:buClr>
        <a:schemeClr val="accent1"/>
      </a:buClr>
      <a:buSzPct val="120000"/>
      <a:buFont typeface="Corbel" panose="020B0503020204020204" pitchFamily="34" charset="0"/>
      <a:buChar char="»"/>
      <a:defRPr sz="9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215900" indent="-107950" algn="l" defTabSz="685800" rtl="0" eaLnBrk="0" fontAlgn="base" hangingPunct="0">
      <a:lnSpc>
        <a:spcPct val="90000"/>
      </a:lnSpc>
      <a:spcBef>
        <a:spcPts val="450"/>
      </a:spcBef>
      <a:spcAft>
        <a:spcPct val="0"/>
      </a:spcAft>
      <a:buClr>
        <a:schemeClr val="accent1"/>
      </a:buClr>
      <a:buSzPct val="120000"/>
      <a:buFont typeface="Corbel" panose="020B0503020204020204" pitchFamily="34" charset="0"/>
      <a:buChar char="›"/>
      <a:defRPr sz="9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323850" indent="-107950" algn="l" defTabSz="685800" rtl="0" eaLnBrk="0" fontAlgn="base" hangingPunct="0">
      <a:lnSpc>
        <a:spcPct val="90000"/>
      </a:lnSpc>
      <a:spcBef>
        <a:spcPts val="450"/>
      </a:spcBef>
      <a:spcAft>
        <a:spcPct val="0"/>
      </a:spcAft>
      <a:buClr>
        <a:schemeClr val="accent1"/>
      </a:buClr>
      <a:buSzPct val="120000"/>
      <a:buFont typeface="Corbel" panose="020B0503020204020204" pitchFamily="34" charset="0"/>
      <a:buChar char="–"/>
      <a:defRPr sz="9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431800" indent="-107950" algn="l" defTabSz="685800" rtl="0" eaLnBrk="0" fontAlgn="base" hangingPunct="0">
      <a:lnSpc>
        <a:spcPct val="90000"/>
      </a:lnSpc>
      <a:spcBef>
        <a:spcPct val="30000"/>
      </a:spcBef>
      <a:spcAft>
        <a:spcPct val="0"/>
      </a:spcAft>
      <a:buClr>
        <a:schemeClr val="accent1"/>
      </a:buClr>
      <a:buSzPct val="120000"/>
      <a:buFont typeface="Corbel" panose="020B0503020204020204" pitchFamily="34" charset="0"/>
      <a:buChar char="–"/>
      <a:defRPr sz="9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539750" indent="-107950" algn="l" defTabSz="685800" rtl="0" eaLnBrk="0" fontAlgn="base" hangingPunct="0">
      <a:lnSpc>
        <a:spcPct val="90000"/>
      </a:lnSpc>
      <a:spcBef>
        <a:spcPct val="30000"/>
      </a:spcBef>
      <a:spcAft>
        <a:spcPct val="0"/>
      </a:spcAft>
      <a:buClr>
        <a:schemeClr val="accent1"/>
      </a:buClr>
      <a:buSzPct val="120000"/>
      <a:buFont typeface="Corbel" panose="020B0503020204020204" pitchFamily="34" charset="0"/>
      <a:buChar char="–"/>
      <a:defRPr sz="9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baseline="0" dirty="0">
              <a:solidFill>
                <a:srgbClr val="2C3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3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C837-5377-6648-AD34-4D4FC0F568FB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0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C837-5377-6648-AD34-4D4FC0F568FB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5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sc.ac.uk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sc.ac.uk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sc.ac.uk/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sc.ac.uk/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5"/>
            <a:ext cx="8712199" cy="3852864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6531896-EA98-4066-BAA2-B9D32CFFB4F1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78C089A-F422-4812-BCD8-28FF0BE5FD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90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ver (Placehol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013_Jisc_Logo_RGB300(26mm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936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54125" y="3327400"/>
            <a:ext cx="7889875" cy="900113"/>
          </a:xfrm>
          <a:prstGeom prst="rect">
            <a:avLst/>
          </a:prstGeom>
          <a:solidFill>
            <a:srgbClr val="E04A10"/>
          </a:solidFill>
          <a:ln>
            <a:noFill/>
          </a:ln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255963"/>
            <a:ext cx="1150938" cy="900112"/>
          </a:xfrm>
          <a:prstGeom prst="rect">
            <a:avLst/>
          </a:prstGeom>
          <a:solidFill>
            <a:srgbClr val="E04A10"/>
          </a:solidFill>
          <a:ln>
            <a:noFill/>
          </a:ln>
          <a:effectLst/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9" name="Parallelogram 8"/>
          <p:cNvSpPr/>
          <p:nvPr/>
        </p:nvSpPr>
        <p:spPr>
          <a:xfrm rot="16200000">
            <a:off x="719138" y="3687763"/>
            <a:ext cx="971550" cy="107950"/>
          </a:xfrm>
          <a:prstGeom prst="parallelogram">
            <a:avLst>
              <a:gd name="adj" fmla="val 64812"/>
            </a:avLst>
          </a:prstGeom>
          <a:solidFill>
            <a:srgbClr val="9F3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16000" y="879750"/>
            <a:ext cx="6480000" cy="2159726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/>
          <a:lstStyle>
            <a:lvl1pPr>
              <a:defRPr lang="en-GB" sz="1800" b="0" i="0" baseline="0" noProof="0" dirty="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68425" y="3872899"/>
            <a:ext cx="6624638" cy="1938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16000" indent="0">
              <a:buNone/>
              <a:defRPr sz="1050"/>
            </a:lvl2pPr>
            <a:lvl3pPr marL="432000" indent="0">
              <a:buNone/>
              <a:defRPr sz="1050"/>
            </a:lvl3pPr>
            <a:lvl4pPr marL="648000" indent="0">
              <a:buNone/>
              <a:defRPr sz="1050"/>
            </a:lvl4pPr>
            <a:lvl5pPr marL="864000" indent="0">
              <a:buNone/>
              <a:defRPr sz="10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94B0D76-477A-4615-964B-A0F49F8EE554}" type="datetime1">
              <a:rPr lang="en-GB" altLang="en-US"/>
              <a:pPr/>
              <a:t>16/03/2017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98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shutterstock_129615650_handphone(tomedit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-2" b="18372"/>
          <a:stretch>
            <a:fillRect/>
          </a:stretch>
        </p:blipFill>
        <p:spPr bwMode="auto">
          <a:xfrm>
            <a:off x="4572000" y="898525"/>
            <a:ext cx="43497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217488" y="3721100"/>
            <a:ext cx="942975" cy="298450"/>
            <a:chOff x="3448050" y="5069250"/>
            <a:chExt cx="5467350" cy="396000"/>
          </a:xfrm>
        </p:grpSpPr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defRPr/>
              </a:pPr>
              <a:r>
                <a:rPr lang="en-GB" altLang="en-US" sz="1800" b="1">
                  <a:solidFill>
                    <a:schemeClr val="accent1"/>
                  </a:solidFill>
                  <a:ea typeface="+mn-ea"/>
                </a:rPr>
                <a:t>jisc.ac.uk</a:t>
              </a:r>
            </a:p>
          </p:txBody>
        </p:sp>
        <p:sp>
          <p:nvSpPr>
            <p:cNvPr id="9" name="Rectangle 8">
              <a:hlinkClick r:id="rId3"/>
            </p:cNvPr>
            <p:cNvSpPr/>
            <p:nvPr/>
          </p:nvSpPr>
          <p:spPr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13" dirty="0"/>
            </a:p>
          </p:txBody>
        </p:sp>
      </p:grpSp>
      <p:cxnSp>
        <p:nvCxnSpPr>
          <p:cNvPr id="10" name="Straight Connector 15"/>
          <p:cNvCxnSpPr>
            <a:cxnSpLocks noChangeShapeType="1"/>
          </p:cNvCxnSpPr>
          <p:nvPr/>
        </p:nvCxnSpPr>
        <p:spPr bwMode="auto">
          <a:xfrm>
            <a:off x="215900" y="2249488"/>
            <a:ext cx="4608513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15900" y="2405063"/>
            <a:ext cx="4103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en-GB" altLang="en-US" sz="1800">
                <a:ea typeface="+mn-ea"/>
              </a:rPr>
              <a:t>One Castlepark Tower Hill Bristol BS2 0JA</a:t>
            </a: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15900" y="3384550"/>
            <a:ext cx="30464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en-GB" altLang="en-US" sz="1800" b="1">
                <a:solidFill>
                  <a:schemeClr val="accent1"/>
                </a:solidFill>
                <a:ea typeface="+mn-ea"/>
              </a:rPr>
              <a:t>customerservices@jisc.ac.uk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15900" y="2744788"/>
            <a:ext cx="1528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en-GB" altLang="en-US" sz="1800">
                <a:solidFill>
                  <a:srgbClr val="2C3841"/>
                </a:solidFill>
                <a:ea typeface="+mn-ea"/>
              </a:rPr>
              <a:t>T 020 3697 5800</a:t>
            </a:r>
          </a:p>
        </p:txBody>
      </p:sp>
      <p:cxnSp>
        <p:nvCxnSpPr>
          <p:cNvPr id="14" name="Straight Connector 19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15901" y="879475"/>
            <a:ext cx="410368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15901" y="1190992"/>
            <a:ext cx="410368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215901" y="1805567"/>
            <a:ext cx="410368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24060C84-1BE4-4B57-8659-982F1DC6D28E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4DBBCC9-59FB-4533-9B6B-B9952957CE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050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Address + CC-BY-NC-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shutterstock_129615650_handphone(tomedit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-2" b="18372"/>
          <a:stretch>
            <a:fillRect/>
          </a:stretch>
        </p:blipFill>
        <p:spPr bwMode="auto">
          <a:xfrm>
            <a:off x="4572000" y="898525"/>
            <a:ext cx="43497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217488" y="3721100"/>
            <a:ext cx="942975" cy="298450"/>
            <a:chOff x="3448050" y="5069250"/>
            <a:chExt cx="5467350" cy="396000"/>
          </a:xfrm>
        </p:grpSpPr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defRPr/>
              </a:pPr>
              <a:r>
                <a:rPr lang="en-GB" altLang="en-US" sz="1800" b="1">
                  <a:solidFill>
                    <a:schemeClr val="accent1"/>
                  </a:solidFill>
                  <a:ea typeface="+mn-ea"/>
                </a:rPr>
                <a:t>jisc.ac.uk</a:t>
              </a:r>
            </a:p>
          </p:txBody>
        </p:sp>
        <p:sp>
          <p:nvSpPr>
            <p:cNvPr id="9" name="Rectangle 8">
              <a:hlinkClick r:id="rId3"/>
            </p:cNvPr>
            <p:cNvSpPr/>
            <p:nvPr/>
          </p:nvSpPr>
          <p:spPr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13" dirty="0"/>
            </a:p>
          </p:txBody>
        </p:sp>
      </p:grpSp>
      <p:cxnSp>
        <p:nvCxnSpPr>
          <p:cNvPr id="10" name="Straight Connector 15"/>
          <p:cNvCxnSpPr>
            <a:cxnSpLocks noChangeShapeType="1"/>
          </p:cNvCxnSpPr>
          <p:nvPr/>
        </p:nvCxnSpPr>
        <p:spPr bwMode="auto">
          <a:xfrm>
            <a:off x="215900" y="2249488"/>
            <a:ext cx="4608513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15900" y="2405063"/>
            <a:ext cx="4103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en-GB" altLang="en-US" sz="1800">
                <a:ea typeface="+mn-ea"/>
              </a:rPr>
              <a:t>One Castlepark Tower Hill Bristol BS2 0JA</a:t>
            </a: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15900" y="3384550"/>
            <a:ext cx="30464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en-GB" altLang="en-US" sz="1800" b="1">
                <a:solidFill>
                  <a:schemeClr val="accent1"/>
                </a:solidFill>
                <a:ea typeface="+mn-ea"/>
              </a:rPr>
              <a:t>customerservices@jisc.ac.uk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15900" y="2744788"/>
            <a:ext cx="1528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en-GB" altLang="en-US" sz="1800">
                <a:solidFill>
                  <a:srgbClr val="2C3841"/>
                </a:solidFill>
                <a:ea typeface="+mn-ea"/>
              </a:rPr>
              <a:t>T 020 3697 5800</a:t>
            </a: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467225"/>
            <a:ext cx="7191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979488" y="4557713"/>
            <a:ext cx="3251200" cy="825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E481C"/>
              </a:buClr>
              <a:buSzPct val="120000"/>
              <a:buFont typeface="Lucida Grande"/>
              <a:buNone/>
              <a:defRPr sz="8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DE481C"/>
              </a:buClr>
              <a:buSzPct val="120000"/>
              <a:buFont typeface="Lucida Grande"/>
              <a:buNone/>
              <a:defRPr sz="12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10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9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9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Except where otherwise noted, this work is licensed under CC-BY-NC-ND</a:t>
            </a:r>
          </a:p>
        </p:txBody>
      </p:sp>
      <p:cxnSp>
        <p:nvCxnSpPr>
          <p:cNvPr id="19" name="Straight Connector 21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15901" y="879475"/>
            <a:ext cx="410368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15901" y="1190992"/>
            <a:ext cx="410368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215901" y="1805567"/>
            <a:ext cx="410368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46FD4B10-D52C-45B1-9535-567482C1708B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0682FFA-3B1A-47F5-8365-B594B9FF54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7175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delete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5"/>
            <a:ext cx="7408863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2520950" y="3916363"/>
            <a:ext cx="3879850" cy="296862"/>
            <a:chOff x="3448050" y="5069250"/>
            <a:chExt cx="5467350" cy="396000"/>
          </a:xfrm>
        </p:grpSpPr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defRPr/>
              </a:pPr>
              <a:r>
                <a:rPr lang="en-GB" altLang="en-US" sz="1800" b="1">
                  <a:solidFill>
                    <a:schemeClr val="accent1"/>
                  </a:solidFill>
                  <a:ea typeface="+mn-ea"/>
                </a:rPr>
                <a:t>jisc.ac.uk</a:t>
              </a:r>
            </a:p>
          </p:txBody>
        </p:sp>
        <p:sp>
          <p:nvSpPr>
            <p:cNvPr id="10" name="Rectangle 9">
              <a:hlinkClick r:id="rId3"/>
            </p:cNvPr>
            <p:cNvSpPr/>
            <p:nvPr/>
          </p:nvSpPr>
          <p:spPr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13" dirty="0"/>
            </a:p>
          </p:txBody>
        </p:sp>
      </p:grpSp>
      <p:cxnSp>
        <p:nvCxnSpPr>
          <p:cNvPr id="11" name="Straight Connector 15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521743" y="2164618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521743" y="2700734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521743" y="3039671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2521743" y="3378608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3AA89F75-5885-434D-9568-CA9E3A5F8FFE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1690F30-1A6A-4E3E-A260-5552AE2A60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9152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+ CC-BY-NC-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delete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5"/>
            <a:ext cx="7408863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2520950" y="3916363"/>
            <a:ext cx="3879850" cy="296862"/>
            <a:chOff x="3448050" y="5069250"/>
            <a:chExt cx="5467350" cy="396000"/>
          </a:xfrm>
        </p:grpSpPr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defRPr/>
              </a:pPr>
              <a:r>
                <a:rPr lang="en-GB" altLang="en-US" sz="1800" b="1">
                  <a:solidFill>
                    <a:schemeClr val="accent1"/>
                  </a:solidFill>
                  <a:ea typeface="+mn-ea"/>
                </a:rPr>
                <a:t>jisc.ac.uk</a:t>
              </a:r>
            </a:p>
          </p:txBody>
        </p:sp>
        <p:sp>
          <p:nvSpPr>
            <p:cNvPr id="10" name="Rectangle 9">
              <a:hlinkClick r:id="rId3"/>
            </p:cNvPr>
            <p:cNvSpPr/>
            <p:nvPr/>
          </p:nvSpPr>
          <p:spPr>
            <a:xfrm>
              <a:off x="3448050" y="5069250"/>
              <a:ext cx="5467350" cy="39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13" dirty="0"/>
            </a:p>
          </p:txBody>
        </p:sp>
      </p:grpSp>
      <p:cxnSp>
        <p:nvCxnSpPr>
          <p:cNvPr id="11" name="Straight Connector 15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313238"/>
            <a:ext cx="7413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7200900" y="4621213"/>
            <a:ext cx="1727200" cy="203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E481C"/>
              </a:buClr>
              <a:buSzPct val="120000"/>
              <a:buFont typeface="Lucida Grande"/>
              <a:buNone/>
              <a:defRPr sz="8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DE481C"/>
              </a:buClr>
              <a:buSzPct val="120000"/>
              <a:buFont typeface="Lucida Grande"/>
              <a:buNone/>
              <a:defRPr sz="12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10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9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DE481C"/>
              </a:buClr>
              <a:buSzPct val="120000"/>
              <a:buFont typeface="Lucida Grande"/>
              <a:buNone/>
              <a:defRPr sz="900" kern="1200">
                <a:solidFill>
                  <a:srgbClr val="2C384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Except where otherwise noted, this work is licensed under CC-BY-NC-ND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521743" y="2164618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521743" y="2700734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521743" y="3039671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2521743" y="3378608"/>
            <a:ext cx="3879057" cy="249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5B3AB27A-D1B3-4BB0-9288-5B118A9242D8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3A7F67F1-70C7-4C21-9659-A6FA5BA1D6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6215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24074"/>
            <a:ext cx="6085791" cy="4476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50938" y="2540972"/>
            <a:ext cx="6085791" cy="30777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EC8344D-015D-4A8C-8C93-D5862F57529E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0CD19F6-D1A3-4CFA-BC4E-848781FE234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411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83952"/>
            <a:ext cx="6842125" cy="777600"/>
          </a:xfrm>
          <a:noFill/>
        </p:spPr>
        <p:txBody>
          <a:bodyPr rtlCol="0" anchorCtr="1">
            <a:noAutofit/>
          </a:bodyPr>
          <a:lstStyle>
            <a:lvl1pPr algn="ctr">
              <a:defRPr lang="en-GB" sz="2800" b="1">
                <a:solidFill>
                  <a:srgbClr val="B71A8B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39B777-80E9-4DEC-B156-386807180F1B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FF890-1912-4C90-980E-FB4FA57C752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6596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+ Titl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2013_Jisc_Logo_RGB300(19.5mm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15900" y="519113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fld id="{D44F4C0F-5181-4D0C-92F9-DF53C16471EA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D1D3A5AC-2488-4249-ABD2-FD10F77FD7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4880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13_Jisc_Logo_RGB300(19.5mm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3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fld id="{2DDA0E91-4F31-4B50-B11C-7DDD7A2A2391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5E301074-7EE0-4FCE-9056-64E63ECBFC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3460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_Jisc_Logo_RGB300(19.5mm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31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4"/>
            <a:ext cx="4103687" cy="385286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4" y="879475"/>
            <a:ext cx="4103686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C31F1527-BA14-4294-870B-3F2D0E1279DD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47C9F37-D7CF-484B-A255-ADFB095B04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809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13_Jisc_Logo_RGB300(19.5mm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59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20DEA-15BD-4C50-A2BD-A03BE3EA6457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2F490-4DB2-4ED3-8AE5-7CE5634BF2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7615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848492"/>
            <a:ext cx="7470000" cy="197490"/>
          </a:xfrm>
        </p:spPr>
        <p:txBody>
          <a:bodyPr>
            <a:sp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E481C"/>
              </a:buClr>
              <a:buSzPct val="120000"/>
              <a:buFont typeface="Lucida Grande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presentation subtitle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1440000" y="3420580"/>
            <a:ext cx="7470000" cy="377026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 b="1" i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53200"/>
            <a:ext cx="1029600" cy="183600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fld id="{C750183E-5AE1-DC40-89B1-1CBB18EE30C8}" type="datetime1">
              <a:rPr lang="en-GB" smtClean="0"/>
              <a:pPr lvl="0"/>
              <a:t>14/10/2013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758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is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9736" y="1710000"/>
            <a:ext cx="7740264" cy="430887"/>
          </a:xfrm>
        </p:spPr>
        <p:txBody>
          <a:bodyPr wrap="square" anchor="t">
            <a:spAutoFit/>
          </a:bodyPr>
          <a:lstStyle>
            <a:lvl1pPr algn="l">
              <a:defRPr sz="2800" b="1" cap="none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736" y="2705036"/>
            <a:ext cx="7740264" cy="253916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800">
                <a:solidFill>
                  <a:srgbClr val="2C384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subtitle</a:t>
            </a:r>
          </a:p>
        </p:txBody>
      </p:sp>
      <p:pic>
        <p:nvPicPr>
          <p:cNvPr id="11" name="Picture 10" descr="2013_Jisc_Logo_RGB300(26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935736" cy="5455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60743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isc Slide (1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1 col + 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4000" y="1350000"/>
            <a:ext cx="8676000" cy="3420000"/>
          </a:xfrm>
        </p:spPr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34000" y="900000"/>
            <a:ext cx="8676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629731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Jisc Slide (2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387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isc Slide (2 col + 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4000" y="0"/>
            <a:ext cx="7506000" cy="468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4000" y="900000"/>
            <a:ext cx="4140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4000" y="1350000"/>
            <a:ext cx="4139999" cy="342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70001" y="900000"/>
            <a:ext cx="4140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70000" y="1350000"/>
            <a:ext cx="4139999" cy="342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2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2 col + 2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18468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770001" y="2923296"/>
            <a:ext cx="4140000" cy="18468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742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Pic +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4000" y="0"/>
            <a:ext cx="7506000" cy="468000"/>
          </a:xfrm>
        </p:spPr>
        <p:txBody>
          <a:bodyPr anchor="b">
            <a:normAutofit/>
          </a:bodyPr>
          <a:lstStyle>
            <a:lvl1pPr algn="r"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6000" y="900000"/>
            <a:ext cx="7200000" cy="35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35040" y="4500000"/>
            <a:ext cx="5400000" cy="27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image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335040" y="4500000"/>
            <a:ext cx="1800000" cy="270000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9BA7B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image attribution</a:t>
            </a:r>
          </a:p>
        </p:txBody>
      </p:sp>
    </p:spTree>
    <p:extLst>
      <p:ext uri="{BB962C8B-B14F-4D97-AF65-F5344CB8AC3E}">
        <p14:creationId xmlns:p14="http://schemas.microsoft.com/office/powerpoint/2010/main" val="231679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ne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5"/>
            <a:ext cx="4103595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2" y="879475"/>
            <a:ext cx="4103687" cy="169227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51" y="3040339"/>
            <a:ext cx="4103649" cy="1692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9DE60220-7367-4B2F-9236-E1DC3EA0F902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1BF9C7FE-023C-41BF-829A-622AF475C9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2464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isc Slide (Title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3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isc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9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End Slide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29615650_handphone(tomedit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43" y="637817"/>
            <a:ext cx="469125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56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isc Slide (End Slid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lete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7473696" cy="460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98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848492"/>
            <a:ext cx="7470000" cy="197490"/>
          </a:xfrm>
        </p:spPr>
        <p:txBody>
          <a:bodyPr>
            <a:sp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E481C"/>
              </a:buClr>
              <a:buSzPct val="120000"/>
              <a:buFont typeface="Lucida Grande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presentation subtitle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1440000" y="3420580"/>
            <a:ext cx="7470000" cy="377026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 b="1" i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53200"/>
            <a:ext cx="1029600" cy="183600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fld id="{C750183E-5AE1-DC40-89B1-1CBB18EE30C8}" type="datetime1">
              <a:rPr lang="en-GB" smtClean="0"/>
              <a:t>14/10/2013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883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is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9736" y="1710000"/>
            <a:ext cx="7740264" cy="430887"/>
          </a:xfrm>
        </p:spPr>
        <p:txBody>
          <a:bodyPr wrap="square" anchor="t">
            <a:spAutoFit/>
          </a:bodyPr>
          <a:lstStyle>
            <a:lvl1pPr algn="l">
              <a:defRPr sz="2800" b="1" cap="none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736" y="2705036"/>
            <a:ext cx="7740264" cy="253916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800">
                <a:solidFill>
                  <a:srgbClr val="2C384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subtitle</a:t>
            </a:r>
          </a:p>
        </p:txBody>
      </p:sp>
      <p:pic>
        <p:nvPicPr>
          <p:cNvPr id="11" name="Picture 10" descr="2013_Jisc_Logo_RGB300(26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935736" cy="5455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24926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isc Slide (1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1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1 col + 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4000" y="1350000"/>
            <a:ext cx="8676000" cy="3420000"/>
          </a:xfrm>
        </p:spPr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34000" y="900000"/>
            <a:ext cx="8676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3188870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Jisc Slide (2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387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3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2" y="1384300"/>
            <a:ext cx="8712198" cy="3348037"/>
          </a:xfr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5900" y="879475"/>
            <a:ext cx="8677276" cy="387798"/>
          </a:xfrm>
        </p:spPr>
        <p:txBody>
          <a:bodyPr>
            <a:sp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C7A89134-4564-4440-87FC-4412C0C8131C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F5B1D74-C918-4047-9CE2-B4BEB2282A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835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isc Slide (2 col + 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4000" y="0"/>
            <a:ext cx="7506000" cy="468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4000" y="900000"/>
            <a:ext cx="4140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4000" y="1350000"/>
            <a:ext cx="4139999" cy="342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70001" y="900000"/>
            <a:ext cx="4140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70000" y="1350000"/>
            <a:ext cx="4139999" cy="342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1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2 col + 2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18468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770001" y="2923296"/>
            <a:ext cx="4140000" cy="18468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985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Pic +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4000" y="0"/>
            <a:ext cx="7506000" cy="468000"/>
          </a:xfrm>
        </p:spPr>
        <p:txBody>
          <a:bodyPr anchor="b">
            <a:normAutofit/>
          </a:bodyPr>
          <a:lstStyle>
            <a:lvl1pPr algn="r"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6000" y="900000"/>
            <a:ext cx="7200000" cy="35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35040" y="4500000"/>
            <a:ext cx="5400000" cy="27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image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335040" y="4500000"/>
            <a:ext cx="1800000" cy="270000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9BA7B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image attribution</a:t>
            </a:r>
          </a:p>
        </p:txBody>
      </p:sp>
    </p:spTree>
    <p:extLst>
      <p:ext uri="{BB962C8B-B14F-4D97-AF65-F5344CB8AC3E}">
        <p14:creationId xmlns:p14="http://schemas.microsoft.com/office/powerpoint/2010/main" val="3249125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isc Slide (Title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56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isc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3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End Slide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29615650_handphone(tomedit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43" y="637817"/>
            <a:ext cx="469125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1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isc Slide (End Slid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lete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7473696" cy="460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06/08/2014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Customer service reshaping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1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848492"/>
            <a:ext cx="7470000" cy="197490"/>
          </a:xfrm>
        </p:spPr>
        <p:txBody>
          <a:bodyPr>
            <a:sp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E481C"/>
              </a:buClr>
              <a:buSzPct val="120000"/>
              <a:buFont typeface="Lucida Grande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presentation subtitle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1440000" y="3420580"/>
            <a:ext cx="7470000" cy="377026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 b="1" i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presentation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53200"/>
            <a:ext cx="1029600" cy="183600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fld id="{C750183E-5AE1-DC40-89B1-1CBB18EE30C8}" type="datetime1">
              <a:rPr lang="en-GB" smtClean="0"/>
              <a:pPr lvl="0"/>
              <a:t>14/10/2013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966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is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9736" y="1710000"/>
            <a:ext cx="7740264" cy="430887"/>
          </a:xfrm>
        </p:spPr>
        <p:txBody>
          <a:bodyPr wrap="square" anchor="t">
            <a:spAutoFit/>
          </a:bodyPr>
          <a:lstStyle>
            <a:lvl1pPr algn="l">
              <a:defRPr sz="2800" b="1" cap="none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736" y="2705036"/>
            <a:ext cx="7740264" cy="253916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800">
                <a:solidFill>
                  <a:srgbClr val="2C384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section subtitle</a:t>
            </a:r>
          </a:p>
        </p:txBody>
      </p:sp>
      <p:pic>
        <p:nvPicPr>
          <p:cNvPr id="11" name="Picture 10" descr="2013_Jisc_Logo_RGB300(26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935736" cy="5455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2485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isc Slide (1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0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1" y="1384300"/>
            <a:ext cx="4103593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5901" y="879475"/>
            <a:ext cx="4103687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50" y="1384300"/>
            <a:ext cx="4103650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24450" y="877356"/>
            <a:ext cx="4103650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D81E9EB3-DDBA-4ECC-86D4-8AA761CA59B6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9FF40DC-FA85-4195-A1C5-F6A64BBA06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9003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1 col + 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4000" y="1350000"/>
            <a:ext cx="8676000" cy="3420000"/>
          </a:xfrm>
        </p:spPr>
        <p:txBody>
          <a:bodyPr/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34000" y="900000"/>
            <a:ext cx="8676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</p:spTree>
    <p:extLst>
      <p:ext uri="{BB962C8B-B14F-4D97-AF65-F5344CB8AC3E}">
        <p14:creationId xmlns:p14="http://schemas.microsoft.com/office/powerpoint/2010/main" val="17335558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Jisc Slide (2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387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3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isc Slide (2 col + Head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4000" y="0"/>
            <a:ext cx="7506000" cy="468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4000" y="900000"/>
            <a:ext cx="4140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4000" y="1350000"/>
            <a:ext cx="4139999" cy="342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70001" y="900000"/>
            <a:ext cx="4140000" cy="45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slide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70000" y="1350000"/>
            <a:ext cx="4139999" cy="34200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8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2 col + 2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000" y="900113"/>
            <a:ext cx="4140000" cy="3870000"/>
          </a:xfrm>
        </p:spPr>
        <p:txBody>
          <a:bodyPr/>
          <a:lstStyle>
            <a:lvl1pPr>
              <a:defRPr sz="2800">
                <a:solidFill>
                  <a:srgbClr val="2C3841"/>
                </a:solidFill>
              </a:defRPr>
            </a:lvl1pPr>
            <a:lvl2pPr>
              <a:defRPr sz="2800">
                <a:solidFill>
                  <a:srgbClr val="2C3841"/>
                </a:solidFill>
              </a:defRPr>
            </a:lvl2pPr>
            <a:lvl3pPr>
              <a:defRPr sz="2400">
                <a:solidFill>
                  <a:srgbClr val="2C3841"/>
                </a:solidFill>
              </a:defRPr>
            </a:lvl3pPr>
            <a:lvl4pPr>
              <a:defRPr sz="2400">
                <a:solidFill>
                  <a:srgbClr val="2C3841"/>
                </a:solidFill>
              </a:defRPr>
            </a:lvl4pPr>
            <a:lvl5pPr>
              <a:defRPr sz="2400">
                <a:solidFill>
                  <a:srgbClr val="2C38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0001" y="900113"/>
            <a:ext cx="4140000" cy="18468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770001" y="2923296"/>
            <a:ext cx="4140000" cy="18468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161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Pic +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4000" y="0"/>
            <a:ext cx="7506000" cy="468000"/>
          </a:xfrm>
        </p:spPr>
        <p:txBody>
          <a:bodyPr anchor="b">
            <a:normAutofit/>
          </a:bodyPr>
          <a:lstStyle>
            <a:lvl1pPr algn="r"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6000" y="900000"/>
            <a:ext cx="7200000" cy="35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35040" y="4500000"/>
            <a:ext cx="5400000" cy="27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image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335040" y="4500000"/>
            <a:ext cx="1800000" cy="270000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9BA7B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image attribution</a:t>
            </a:r>
          </a:p>
        </p:txBody>
      </p:sp>
    </p:spTree>
    <p:extLst>
      <p:ext uri="{BB962C8B-B14F-4D97-AF65-F5344CB8AC3E}">
        <p14:creationId xmlns:p14="http://schemas.microsoft.com/office/powerpoint/2010/main" val="160368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isc Slide (Title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3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isc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8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sc Slide (End Slide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29615650_handphone(tomedit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43" y="637817"/>
            <a:ext cx="469125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44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isc Slide (End Slid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elete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7473696" cy="460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26/11/2013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Jisc Co-design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234000" y="4896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234001" y="522000"/>
            <a:ext cx="8676000" cy="0"/>
          </a:xfrm>
          <a:prstGeom prst="line">
            <a:avLst/>
          </a:prstGeom>
          <a:solidFill>
            <a:srgbClr val="FFFFFF"/>
          </a:solidFill>
          <a:ln w="6350" cap="flat" cmpd="sng" algn="ctr">
            <a:solidFill>
              <a:srgbClr val="2C384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2013_Jisc_Logo_RGB300(19.5mm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0"/>
            <a:ext cx="70104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32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91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nel 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50" y="879474"/>
            <a:ext cx="4103650" cy="169227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13" y="3040338"/>
            <a:ext cx="4103650" cy="1692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1384300"/>
            <a:ext cx="4103593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50824" y="879475"/>
            <a:ext cx="4068764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C7C5A60A-307B-4CD1-B919-C1339F2E5D28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2B1DB725-3319-436B-B579-BAF07B0916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7037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5"/>
            <a:ext cx="8712199" cy="3852864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B656526-4FA1-49FF-852A-5C4C04F1BC57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EE07A54-E527-4F42-A269-3681A0AA68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9892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4"/>
            <a:ext cx="4103687" cy="385286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4" y="879475"/>
            <a:ext cx="4103686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C221B99-3C59-49D4-B787-5D3EFA4BC02F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AB9B75B-A502-495C-A372-3CDDB5B717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9705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nel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879475"/>
            <a:ext cx="4103595" cy="38528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12" y="879475"/>
            <a:ext cx="4103687" cy="169227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51" y="3040339"/>
            <a:ext cx="4103649" cy="1692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BD2BAB2A-F9D8-4F9B-AAA5-AB43DC7B91D8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0806B0D-7A92-499D-9310-2EA20B3A3C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56098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2" y="1384300"/>
            <a:ext cx="8712198" cy="3348037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5900" y="879475"/>
            <a:ext cx="8677276" cy="387798"/>
          </a:xfrm>
        </p:spPr>
        <p:txBody>
          <a:bodyPr>
            <a:sp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862F6338-E84A-4CB8-95BB-21CA0D7FEEEE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409D313-2A67-4EC3-8F34-D015603D1D7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38124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5901" y="1384300"/>
            <a:ext cx="4103593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5901" y="879475"/>
            <a:ext cx="4103687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50" y="1384300"/>
            <a:ext cx="4103650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24450" y="877356"/>
            <a:ext cx="4103650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5212723C-CFDA-41A2-B0ED-4A60B28FEFC3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BBA01C4-E668-4696-96D1-583186D368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3482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nel Heading + C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824450" y="879474"/>
            <a:ext cx="4103650" cy="169227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4824413" y="3040338"/>
            <a:ext cx="4103650" cy="16920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215900" y="1384300"/>
            <a:ext cx="4103593" cy="3348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50824" y="879475"/>
            <a:ext cx="4068764" cy="337500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2A470F81-C00D-48E0-827F-2B9E9AD7DC3E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1C550F2-19A2-40C2-B4EF-A87E3B4AC4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02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35038" y="879473"/>
            <a:ext cx="7273925" cy="35640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35038" y="4521003"/>
            <a:ext cx="5435900" cy="20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70938" y="4521003"/>
            <a:ext cx="1838025" cy="202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>
                <a:solidFill>
                  <a:srgbClr val="9BA7A8"/>
                </a:solidFill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7F170BC-E9FC-49B8-BA24-C06C51553EA5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225699D-00AA-4D8A-BD3A-876B3836C1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6656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9FE02C-104A-4EA9-ABEA-E5A183CED4AF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212C9-4452-487B-90F2-6ED8B4C287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689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35038" y="879473"/>
            <a:ext cx="7273925" cy="35640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35038" y="4521003"/>
            <a:ext cx="5435900" cy="20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70938" y="4521003"/>
            <a:ext cx="1838025" cy="202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>
                <a:solidFill>
                  <a:srgbClr val="9BA7A8"/>
                </a:solidFill>
              </a:defRPr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6BE352D6-F7D3-4FEA-89D0-014AA4AB469A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D7981B1-5453-444E-B018-1A37ECF411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625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873998-D371-4055-BF25-E3FE5B9EED5C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4C8FD-FF34-4EF4-B796-4AB92AB78A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902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ver (Background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68425" y="3872899"/>
            <a:ext cx="6624638" cy="1938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16000" indent="0">
              <a:buNone/>
              <a:defRPr sz="1050"/>
            </a:lvl2pPr>
            <a:lvl3pPr marL="432000" indent="0">
              <a:buNone/>
              <a:defRPr sz="1050"/>
            </a:lvl3pPr>
            <a:lvl4pPr marL="648000" indent="0">
              <a:buNone/>
              <a:defRPr sz="1050"/>
            </a:lvl4pPr>
            <a:lvl5pPr marL="864000" indent="0">
              <a:buNone/>
              <a:defRPr sz="10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6000" y="879750"/>
            <a:ext cx="6480000" cy="2159726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Corbel" panose="020B0503020204020204" pitchFamily="34" charset="0"/>
              <a:buNone/>
              <a:tabLst/>
              <a:defRPr lang="en-GB" sz="1600" b="0" i="0" baseline="0" noProof="0" dirty="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5DA88B99-3A0E-44C3-8DB3-F4A7D081ACA5}" type="datetime1">
              <a:rPr lang="en-GB" altLang="en-US"/>
              <a:pPr/>
              <a:t>16/03/2017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323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71775" y="-1588"/>
            <a:ext cx="615632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5900" y="879475"/>
            <a:ext cx="8712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fld id="{3DFA72E3-33ED-46CB-B78A-7862C50C7A92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C798975B-461D-4727-B6C1-027C2761D156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6" descr="2013_Jisc_Logo_RGB300(19.5mm)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2" name="Straight Connector 9"/>
          <p:cNvCxnSpPr>
            <a:cxnSpLocks noChangeShapeType="1"/>
          </p:cNvCxnSpPr>
          <p:nvPr/>
        </p:nvCxnSpPr>
        <p:spPr bwMode="auto">
          <a:xfrm>
            <a:off x="215900" y="519113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3" name="Straight Connector 10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hdr="0"/>
  <p:txStyles>
    <p:titleStyle>
      <a:lvl1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B71A8B"/>
          </a:solidFill>
          <a:latin typeface="+mj-lt"/>
          <a:ea typeface="MS PGothic" panose="020B0600070205080204" pitchFamily="34" charset="-128"/>
          <a:cs typeface="+mj-cs"/>
        </a:defRPr>
      </a:lvl1pPr>
      <a:lvl2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6pPr>
      <a:lvl7pPr marL="9144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7pPr>
      <a:lvl8pPr marL="13716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8pPr>
      <a:lvl9pPr marL="18288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71775" y="-1588"/>
            <a:ext cx="615632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5900" y="879475"/>
            <a:ext cx="8712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9CCE75D-A855-4C8A-B883-002EE748FC2A}" type="datetime1">
              <a:rPr lang="en-GB" altLang="en-US" smtClean="0"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en-GB" altLang="en-US">
              <a:latin typeface="Corbe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r>
              <a:rPr lang="en-GB"/>
              <a:t>Coming soon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01CE8E7-0C97-4E80-873B-F8BF5B659D8B}" type="slidenum">
              <a:rPr lang="en-GB" altLang="en-US"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en-US">
              <a:latin typeface="Corbel"/>
              <a:ea typeface="+mn-ea"/>
            </a:endParaRPr>
          </a:p>
        </p:txBody>
      </p:sp>
      <p:pic>
        <p:nvPicPr>
          <p:cNvPr id="1031" name="Picture 6" descr="2013_Jisc_Logo_RGB300(19.5mm)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2" name="Straight Connector 9"/>
          <p:cNvCxnSpPr>
            <a:cxnSpLocks noChangeShapeType="1"/>
          </p:cNvCxnSpPr>
          <p:nvPr/>
        </p:nvCxnSpPr>
        <p:spPr bwMode="auto">
          <a:xfrm>
            <a:off x="215900" y="519113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3" name="Straight Connector 10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0118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</p:sldLayoutIdLst>
  <p:hf hdr="0"/>
  <p:txStyles>
    <p:titleStyle>
      <a:lvl1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B71A8B"/>
          </a:solidFill>
          <a:latin typeface="+mj-lt"/>
          <a:ea typeface="MS PGothic" panose="020B0600070205080204" pitchFamily="34" charset="-128"/>
          <a:cs typeface="+mj-cs"/>
        </a:defRPr>
      </a:lvl1pPr>
      <a:lvl2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6pPr>
      <a:lvl7pPr marL="9144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7pPr>
      <a:lvl8pPr marL="13716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8pPr>
      <a:lvl9pPr marL="1828800" algn="r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254125" y="3327400"/>
            <a:ext cx="7889875" cy="900113"/>
          </a:xfrm>
          <a:prstGeom prst="rect">
            <a:avLst/>
          </a:prstGeom>
          <a:solidFill>
            <a:srgbClr val="E04A10"/>
          </a:solidFill>
          <a:ln>
            <a:noFill/>
          </a:ln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368425" y="3400425"/>
            <a:ext cx="662463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presentation title</a:t>
            </a:r>
          </a:p>
        </p:txBody>
      </p:sp>
      <p:pic>
        <p:nvPicPr>
          <p:cNvPr id="2052" name="Picture 7" descr="2013_Jisc_Logo_RGB300(26mm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936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3255963"/>
            <a:ext cx="1150938" cy="900112"/>
          </a:xfrm>
          <a:prstGeom prst="rect">
            <a:avLst/>
          </a:prstGeom>
          <a:solidFill>
            <a:srgbClr val="E04A10"/>
          </a:solidFill>
          <a:ln>
            <a:noFill/>
          </a:ln>
          <a:effectLst/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7013" y="3538538"/>
            <a:ext cx="781050" cy="1492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DB8548B-567C-4DB4-BB7E-3A10F0462677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7" name="Parallelogram 6"/>
          <p:cNvSpPr/>
          <p:nvPr/>
        </p:nvSpPr>
        <p:spPr>
          <a:xfrm rot="16200000">
            <a:off x="719138" y="3687763"/>
            <a:ext cx="971550" cy="107950"/>
          </a:xfrm>
          <a:prstGeom prst="parallelogram">
            <a:avLst>
              <a:gd name="adj" fmla="val 64812"/>
            </a:avLst>
          </a:prstGeom>
          <a:solidFill>
            <a:srgbClr val="9F3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2771775" y="-1588"/>
            <a:ext cx="615632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5900" y="879475"/>
            <a:ext cx="8712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fld id="{BB63993D-C0F0-4B16-8435-5B76ED9D255B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78F96656-2C3F-4989-9A2A-5F4B05A8B04E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3079" name="Picture 6" descr="2013_Jisc_Logo_RGB300(19.5mm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0" name="Straight Connector 9"/>
          <p:cNvCxnSpPr>
            <a:cxnSpLocks noChangeShapeType="1"/>
          </p:cNvCxnSpPr>
          <p:nvPr/>
        </p:nvCxnSpPr>
        <p:spPr bwMode="auto">
          <a:xfrm>
            <a:off x="215900" y="519113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1" name="Straight Connector 10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hf hdr="0"/>
  <p:txStyles>
    <p:titleStyle>
      <a:lvl1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B71A8B"/>
          </a:solidFill>
          <a:latin typeface="+mj-lt"/>
          <a:ea typeface="MS PGothic" panose="020B0600070205080204" pitchFamily="34" charset="-128"/>
          <a:cs typeface="+mj-cs"/>
        </a:defRPr>
      </a:lvl1pPr>
      <a:lvl2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6pPr>
      <a:lvl7pPr marL="9144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7pPr>
      <a:lvl8pPr marL="13716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8pPr>
      <a:lvl9pPr marL="18288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152525" y="2124075"/>
            <a:ext cx="60848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fld id="{6612266C-3B18-4F12-B6DE-37EDA50B3BC6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3BA524B7-2A3B-4D35-99C7-45788CD20D9E}" type="slidenum">
              <a:rPr lang="en-GB" altLang="en-US"/>
              <a:pPr/>
              <a:t>‹#›</a:t>
            </a:fld>
            <a:endParaRPr lang="en-GB" altLang="en-US"/>
          </a:p>
        </p:txBody>
      </p:sp>
      <p:cxnSp>
        <p:nvCxnSpPr>
          <p:cNvPr id="4102" name="Straight Connector 10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3" name="Picture 8" descr="2013_Jisc_Logo_RGB300(26mm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936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B71A8B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2771775" y="-1588"/>
            <a:ext cx="615632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hf hdr="0"/>
  <p:txStyles>
    <p:titleStyle>
      <a:lvl1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6pPr>
      <a:lvl7pPr marL="9144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7pPr>
      <a:lvl8pPr marL="13716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8pPr>
      <a:lvl9pPr marL="18288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2841625" y="-1588"/>
            <a:ext cx="608647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4872038"/>
            <a:ext cx="719138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900" b="1">
                <a:solidFill>
                  <a:srgbClr val="9BA7A8"/>
                </a:solidFill>
              </a:defRPr>
            </a:lvl1pPr>
          </a:lstStyle>
          <a:p>
            <a:fld id="{49D6722E-908A-4AB8-BB6B-95D8EC2FE7B7}" type="datetime1">
              <a:rPr lang="en-GB" altLang="en-US"/>
              <a:pPr/>
              <a:t>16/03/2017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038" y="4872038"/>
            <a:ext cx="7273925" cy="163512"/>
          </a:xfrm>
          <a:prstGeom prst="rect">
            <a:avLst/>
          </a:prstGeom>
        </p:spPr>
        <p:txBody>
          <a:bodyPr vert="horz" wrap="square" lIns="0" tIns="720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9BA7A8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Title of presentation (Insert &gt; Header &amp; Footer &gt; Slide &gt; Footer &gt; Apply to all)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4872038"/>
            <a:ext cx="719137" cy="1635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900" b="1">
                <a:solidFill>
                  <a:srgbClr val="9BA7A8"/>
                </a:solidFill>
              </a:defRPr>
            </a:lvl1pPr>
          </a:lstStyle>
          <a:p>
            <a:fld id="{6653F57E-430F-489E-9687-71AD6020D36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150" name="Picture 6" descr="2013_Jisc_Logo_RGB300(19.5mm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7191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51" name="Straight Connector 9"/>
          <p:cNvCxnSpPr>
            <a:cxnSpLocks noChangeShapeType="1"/>
          </p:cNvCxnSpPr>
          <p:nvPr/>
        </p:nvCxnSpPr>
        <p:spPr bwMode="auto">
          <a:xfrm>
            <a:off x="215900" y="519113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2" name="Straight Connector 10"/>
          <p:cNvCxnSpPr>
            <a:cxnSpLocks noChangeShapeType="1"/>
          </p:cNvCxnSpPr>
          <p:nvPr/>
        </p:nvCxnSpPr>
        <p:spPr bwMode="auto">
          <a:xfrm>
            <a:off x="215900" y="4872038"/>
            <a:ext cx="87122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13"/>
          <p:cNvSpPr/>
          <p:nvPr/>
        </p:nvSpPr>
        <p:spPr>
          <a:xfrm>
            <a:off x="904875" y="3479800"/>
            <a:ext cx="1187450" cy="1189038"/>
          </a:xfrm>
          <a:prstGeom prst="ellipse">
            <a:avLst/>
          </a:prstGeom>
          <a:solidFill>
            <a:srgbClr val="9F3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FFFFF"/>
                </a:solidFill>
              </a:rPr>
              <a:t>Jisc Dark Orange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FFFFF"/>
                </a:solidFill>
              </a:rPr>
              <a:t>R:159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FFFFF"/>
                </a:solidFill>
              </a:rPr>
              <a:t>G:53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FFFFF"/>
                </a:solidFill>
              </a:rPr>
              <a:t>B:21</a:t>
            </a:r>
          </a:p>
        </p:txBody>
      </p:sp>
      <p:sp>
        <p:nvSpPr>
          <p:cNvPr id="17" name="Oval 16"/>
          <p:cNvSpPr/>
          <p:nvPr/>
        </p:nvSpPr>
        <p:spPr>
          <a:xfrm>
            <a:off x="760413" y="723900"/>
            <a:ext cx="1476375" cy="1474788"/>
          </a:xfrm>
          <a:prstGeom prst="ellipse">
            <a:avLst/>
          </a:prstGeom>
          <a:solidFill>
            <a:srgbClr val="E85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FFFFF"/>
                </a:solidFill>
              </a:rPr>
              <a:t>Jisc Orange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FFFFF"/>
                </a:solidFill>
              </a:rPr>
              <a:t>R:232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FFFFF"/>
                </a:solidFill>
              </a:rPr>
              <a:t>G:94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FFFFF"/>
                </a:solidFill>
              </a:rPr>
              <a:t>B:18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499225" y="3479800"/>
            <a:ext cx="1189038" cy="1189038"/>
          </a:xfrm>
          <a:prstGeom prst="ellipse">
            <a:avLst/>
          </a:prstGeom>
          <a:solidFill>
            <a:schemeClr val="bg1"/>
          </a:solidFill>
          <a:ln>
            <a:solidFill>
              <a:srgbClr val="2C38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2C3841"/>
                </a:solidFill>
              </a:rPr>
              <a:t>Jisc Text Grey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2C3841"/>
                </a:solidFill>
              </a:rPr>
              <a:t>R:202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2C3841"/>
                </a:solidFill>
              </a:rPr>
              <a:t>G:220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2C3841"/>
                </a:solidFill>
              </a:rPr>
              <a:t>B:240</a:t>
            </a:r>
          </a:p>
        </p:txBody>
      </p:sp>
      <p:grpSp>
        <p:nvGrpSpPr>
          <p:cNvPr id="6156" name="Group 36"/>
          <p:cNvGrpSpPr>
            <a:grpSpLocks/>
          </p:cNvGrpSpPr>
          <p:nvPr/>
        </p:nvGrpSpPr>
        <p:grpSpPr bwMode="auto">
          <a:xfrm>
            <a:off x="2789238" y="2182813"/>
            <a:ext cx="6138862" cy="1187450"/>
            <a:chOff x="2788478" y="1871025"/>
            <a:chExt cx="6139621" cy="1188000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263696" y="1871025"/>
              <a:ext cx="1189185" cy="1188000"/>
            </a:xfrm>
            <a:prstGeom prst="ellipse">
              <a:avLst/>
            </a:prstGeom>
            <a:solidFill>
              <a:srgbClr val="458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Green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R:69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G:133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B:37</a:t>
              </a: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7740502" y="1871025"/>
              <a:ext cx="1187597" cy="1188000"/>
            </a:xfrm>
            <a:prstGeom prst="ellipse">
              <a:avLst/>
            </a:prstGeom>
            <a:solidFill>
              <a:srgbClr val="5524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Purple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R:85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G:36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B:129</a:t>
              </a: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6502099" y="1871025"/>
              <a:ext cx="1187597" cy="1188000"/>
            </a:xfrm>
            <a:prstGeom prst="ellipse">
              <a:avLst/>
            </a:prstGeom>
            <a:solidFill>
              <a:srgbClr val="005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Indigo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G:85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B:127</a:t>
              </a: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88478" y="1871025"/>
              <a:ext cx="1187597" cy="1188000"/>
            </a:xfrm>
            <a:prstGeom prst="ellipse">
              <a:avLst/>
            </a:prstGeom>
            <a:solidFill>
              <a:srgbClr val="820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Maroon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R:130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B:54</a:t>
              </a: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026881" y="1871025"/>
              <a:ext cx="1187597" cy="1188000"/>
            </a:xfrm>
            <a:prstGeom prst="ellipse">
              <a:avLst/>
            </a:prstGeom>
            <a:solidFill>
              <a:srgbClr val="8A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Olive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R:138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G:115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B:0</a:t>
              </a:r>
            </a:p>
          </p:txBody>
        </p:sp>
      </p:grpSp>
      <p:grpSp>
        <p:nvGrpSpPr>
          <p:cNvPr id="6157" name="Group 37"/>
          <p:cNvGrpSpPr>
            <a:grpSpLocks/>
          </p:cNvGrpSpPr>
          <p:nvPr/>
        </p:nvGrpSpPr>
        <p:grpSpPr bwMode="auto">
          <a:xfrm>
            <a:off x="2789238" y="866775"/>
            <a:ext cx="6138862" cy="1206500"/>
            <a:chOff x="2788478" y="791024"/>
            <a:chExt cx="6139622" cy="1205352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5263696" y="806884"/>
              <a:ext cx="1189185" cy="1187907"/>
            </a:xfrm>
            <a:prstGeom prst="ellipse">
              <a:avLst/>
            </a:prstGeom>
            <a:solidFill>
              <a:srgbClr val="B2BB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Jisc Lime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R:178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G:187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B:28</a:t>
              </a: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7740503" y="791024"/>
              <a:ext cx="1187597" cy="1187907"/>
            </a:xfrm>
            <a:prstGeom prst="ellipse">
              <a:avLst/>
            </a:prstGeom>
            <a:solidFill>
              <a:srgbClr val="B71A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Jisc Violet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R:183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G:26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B:139</a:t>
              </a: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502100" y="806884"/>
              <a:ext cx="1187597" cy="1187907"/>
            </a:xfrm>
            <a:prstGeom prst="ellipse">
              <a:avLst/>
            </a:prstGeom>
            <a:solidFill>
              <a:srgbClr val="009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Jisc Blue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R:0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G:146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FFFFF"/>
                  </a:solidFill>
                </a:rPr>
                <a:t>B:203</a:t>
              </a: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788478" y="808470"/>
              <a:ext cx="1187597" cy="1187906"/>
            </a:xfrm>
            <a:prstGeom prst="ellipse">
              <a:avLst/>
            </a:prstGeom>
            <a:solidFill>
              <a:srgbClr val="E61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Pink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R:230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G:21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B:84</a:t>
              </a: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026881" y="808470"/>
              <a:ext cx="1187597" cy="1187906"/>
            </a:xfrm>
            <a:prstGeom prst="ellipse">
              <a:avLst/>
            </a:prstGeom>
            <a:solidFill>
              <a:srgbClr val="F9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Yellow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R:249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G:176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B:80</a:t>
              </a:r>
            </a:p>
          </p:txBody>
        </p:sp>
      </p:grpSp>
      <p:grpSp>
        <p:nvGrpSpPr>
          <p:cNvPr id="6158" name="Group 38"/>
          <p:cNvGrpSpPr>
            <a:grpSpLocks/>
          </p:cNvGrpSpPr>
          <p:nvPr/>
        </p:nvGrpSpPr>
        <p:grpSpPr bwMode="auto">
          <a:xfrm>
            <a:off x="2789238" y="3479800"/>
            <a:ext cx="3662362" cy="1189038"/>
            <a:chOff x="2788478" y="3404192"/>
            <a:chExt cx="3663810" cy="1188000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5264369" y="3404192"/>
              <a:ext cx="1187919" cy="1188000"/>
            </a:xfrm>
            <a:prstGeom prst="ellipse">
              <a:avLst/>
            </a:prstGeom>
            <a:solidFill>
              <a:srgbClr val="CAD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Jisc Light Grey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R:202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G:220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B:240</a:t>
              </a: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788478" y="3404192"/>
              <a:ext cx="1187919" cy="1188000"/>
            </a:xfrm>
            <a:prstGeom prst="ellipse">
              <a:avLst/>
            </a:prstGeom>
            <a:solidFill>
              <a:srgbClr val="9BA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Jisc Dark Grey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R:155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G:167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B:176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025629" y="3404192"/>
              <a:ext cx="1189508" cy="1188000"/>
            </a:xfrm>
            <a:prstGeom prst="ellipse">
              <a:avLst/>
            </a:prstGeom>
            <a:solidFill>
              <a:srgbClr val="B9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Jisc Dark Grey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R:185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G:201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B:213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/>
  <p:txStyles>
    <p:titleStyle>
      <a:lvl1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B71A8B"/>
          </a:solidFill>
          <a:latin typeface="+mj-lt"/>
          <a:ea typeface="MS PGothic" panose="020B0600070205080204" pitchFamily="34" charset="-128"/>
          <a:cs typeface="+mj-cs"/>
        </a:defRPr>
      </a:lvl1pPr>
      <a:lvl2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2pPr>
      <a:lvl3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3pPr>
      <a:lvl4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4pPr>
      <a:lvl5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  <a:ea typeface="MS PGothic" panose="020B0600070205080204" pitchFamily="34" charset="-128"/>
        </a:defRPr>
      </a:lvl5pPr>
      <a:lvl6pPr marL="4572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6pPr>
      <a:lvl7pPr marL="9144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7pPr>
      <a:lvl8pPr marL="13716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8pPr>
      <a:lvl9pPr marL="18288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B71A8B"/>
          </a:solidFill>
          <a:latin typeface="Corbel" panose="020B0503020204020204" pitchFamily="34" charset="0"/>
        </a:defRPr>
      </a:lvl9pPr>
    </p:titleStyle>
    <p:bodyStyle>
      <a:lvl1pPr marL="215900" indent="-215900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431800" indent="-2159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›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6477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636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79500" indent="-215900" algn="l" defTabSz="685800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chemeClr val="accent1"/>
        </a:buClr>
        <a:buSzPct val="120000"/>
        <a:buFont typeface="Corbel" panose="020B0503020204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4001" y="2"/>
            <a:ext cx="7506000" cy="46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000" y="900000"/>
            <a:ext cx="8676000" cy="387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000" y="489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50" b="1" normalizeH="0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  <a:ea typeface="+mn-ea"/>
              </a:rPr>
              <a:t>26/11/2013</a:t>
            </a:r>
            <a:endParaRPr lang="en-GB" dirty="0">
              <a:latin typeface="Corbe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0000" y="4896000"/>
            <a:ext cx="7164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50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Corbel"/>
                <a:ea typeface="+mn-ea"/>
              </a:rPr>
              <a:t>Jisc Co-design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0000" y="489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50" b="1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0A55F06-C352-544E-8237-6F33909C7E7A}" type="slidenum">
              <a:rPr lang="en-GB" smtClean="0"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latin typeface="Corbe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619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8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lnSpc>
          <a:spcPct val="90000"/>
        </a:lnSpc>
        <a:spcBef>
          <a:spcPts val="1200"/>
        </a:spcBef>
        <a:buClr>
          <a:srgbClr val="DE481C"/>
        </a:buClr>
        <a:buSzPct val="120000"/>
        <a:buFont typeface="Lucida Grande"/>
        <a:buChar char="»"/>
        <a:defRPr sz="2800" kern="1200">
          <a:solidFill>
            <a:srgbClr val="2C3841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lnSpc>
          <a:spcPct val="90000"/>
        </a:lnSpc>
        <a:spcBef>
          <a:spcPts val="800"/>
        </a:spcBef>
        <a:buClr>
          <a:srgbClr val="DE481C"/>
        </a:buClr>
        <a:buSzPct val="120000"/>
        <a:buFont typeface="Lucida Grande"/>
        <a:buChar char="›"/>
        <a:defRPr sz="2800" kern="1200">
          <a:solidFill>
            <a:srgbClr val="2C3841"/>
          </a:solidFill>
          <a:latin typeface="+mn-lt"/>
          <a:ea typeface="+mn-ea"/>
          <a:cs typeface="+mn-cs"/>
        </a:defRPr>
      </a:lvl2pPr>
      <a:lvl3pPr marL="864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3pPr>
      <a:lvl4pPr marL="1152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4pPr>
      <a:lvl5pPr marL="1440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4001" y="2"/>
            <a:ext cx="7506000" cy="46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000" y="900000"/>
            <a:ext cx="8676000" cy="387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000" y="489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50" b="1" normalizeH="0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latin typeface="Corbel"/>
                <a:ea typeface="+mn-ea"/>
              </a:rPr>
              <a:t>06/08/2014</a:t>
            </a:r>
            <a:endParaRPr lang="en-GB" dirty="0">
              <a:latin typeface="Corbe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0000" y="4896000"/>
            <a:ext cx="7164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50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latin typeface="Corbel"/>
                <a:ea typeface="+mn-ea"/>
              </a:rPr>
              <a:t>Customer service reshaping</a:t>
            </a:r>
            <a:endParaRPr lang="en-GB" dirty="0">
              <a:latin typeface="Corbe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0000" y="489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50" b="1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0A55F06-C352-544E-8237-6F33909C7E7A}" type="slidenum">
              <a:rPr lang="en-GB" smtClean="0"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latin typeface="Corbe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982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8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lnSpc>
          <a:spcPct val="90000"/>
        </a:lnSpc>
        <a:spcBef>
          <a:spcPts val="1200"/>
        </a:spcBef>
        <a:buClr>
          <a:srgbClr val="DE481C"/>
        </a:buClr>
        <a:buSzPct val="120000"/>
        <a:buFont typeface="Lucida Grande"/>
        <a:buChar char="»"/>
        <a:defRPr sz="2800" kern="1200">
          <a:solidFill>
            <a:srgbClr val="2C3841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lnSpc>
          <a:spcPct val="90000"/>
        </a:lnSpc>
        <a:spcBef>
          <a:spcPts val="800"/>
        </a:spcBef>
        <a:buClr>
          <a:srgbClr val="DE481C"/>
        </a:buClr>
        <a:buSzPct val="120000"/>
        <a:buFont typeface="Lucida Grande"/>
        <a:buChar char="›"/>
        <a:defRPr sz="2800" kern="1200">
          <a:solidFill>
            <a:srgbClr val="2C3841"/>
          </a:solidFill>
          <a:latin typeface="+mn-lt"/>
          <a:ea typeface="+mn-ea"/>
          <a:cs typeface="+mn-cs"/>
        </a:defRPr>
      </a:lvl2pPr>
      <a:lvl3pPr marL="864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3pPr>
      <a:lvl4pPr marL="1152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4pPr>
      <a:lvl5pPr marL="1440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4001" y="2"/>
            <a:ext cx="7506000" cy="46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000" y="900000"/>
            <a:ext cx="8676000" cy="387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slide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000" y="489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50" b="1" normalizeH="0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  <a:ea typeface="+mn-ea"/>
              </a:rPr>
              <a:t>26/11/2013</a:t>
            </a:r>
            <a:endParaRPr lang="en-GB" dirty="0">
              <a:latin typeface="Corbe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0000" y="4896000"/>
            <a:ext cx="7164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50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Corbel"/>
                <a:ea typeface="+mn-ea"/>
              </a:rPr>
              <a:t>Jisc Co-design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0000" y="489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50" b="1">
                <a:solidFill>
                  <a:srgbClr val="9BA7B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0A55F06-C352-544E-8237-6F33909C7E7A}" type="slidenum">
              <a:rPr lang="en-GB" smtClean="0">
                <a:latin typeface="Corbel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latin typeface="Corbe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23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8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lnSpc>
          <a:spcPct val="90000"/>
        </a:lnSpc>
        <a:spcBef>
          <a:spcPts val="1200"/>
        </a:spcBef>
        <a:buClr>
          <a:srgbClr val="DE481C"/>
        </a:buClr>
        <a:buSzPct val="120000"/>
        <a:buFont typeface="Lucida Grande"/>
        <a:buChar char="»"/>
        <a:defRPr sz="2800" kern="1200">
          <a:solidFill>
            <a:srgbClr val="2C3841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lnSpc>
          <a:spcPct val="90000"/>
        </a:lnSpc>
        <a:spcBef>
          <a:spcPts val="800"/>
        </a:spcBef>
        <a:buClr>
          <a:srgbClr val="DE481C"/>
        </a:buClr>
        <a:buSzPct val="120000"/>
        <a:buFont typeface="Lucida Grande"/>
        <a:buChar char="›"/>
        <a:defRPr sz="2800" kern="1200">
          <a:solidFill>
            <a:srgbClr val="2C3841"/>
          </a:solidFill>
          <a:latin typeface="+mn-lt"/>
          <a:ea typeface="+mn-ea"/>
          <a:cs typeface="+mn-cs"/>
        </a:defRPr>
      </a:lvl2pPr>
      <a:lvl3pPr marL="864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3pPr>
      <a:lvl4pPr marL="1152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4pPr>
      <a:lvl5pPr marL="1440000" indent="-288000" algn="l" defTabSz="457200" rtl="0" eaLnBrk="1" latinLnBrk="0" hangingPunct="1">
        <a:lnSpc>
          <a:spcPct val="90000"/>
        </a:lnSpc>
        <a:spcBef>
          <a:spcPts val="400"/>
        </a:spcBef>
        <a:buClr>
          <a:srgbClr val="DE481C"/>
        </a:buClr>
        <a:buSzPct val="120000"/>
        <a:buFont typeface="Lucida Grande"/>
        <a:buChar char="–"/>
        <a:defRPr sz="2400" kern="1200">
          <a:solidFill>
            <a:srgbClr val="2C384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sc.ac.uk/rd/projects/summer-of-student-innovation-201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v.com/sprint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3291830"/>
            <a:ext cx="1259632" cy="919373"/>
          </a:xfrm>
          <a:prstGeom prst="rect">
            <a:avLst/>
          </a:prstGeom>
          <a:solidFill>
            <a:srgbClr val="E6155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dirty="0">
              <a:solidFill>
                <a:sysClr val="windowText" lastClr="000000"/>
              </a:solidFill>
              <a:latin typeface="Corbel"/>
              <a:ea typeface="+mn-ea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331640" y="3339210"/>
            <a:ext cx="7812360" cy="919373"/>
          </a:xfrm>
          <a:prstGeom prst="rect">
            <a:avLst/>
          </a:prstGeom>
          <a:solidFill>
            <a:srgbClr val="E6155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dirty="0">
              <a:solidFill>
                <a:sysClr val="windowText" lastClr="000000"/>
              </a:solidFill>
              <a:latin typeface="Corbel"/>
              <a:ea typeface="+mn-ea"/>
            </a:endParaRPr>
          </a:p>
        </p:txBody>
      </p:sp>
      <p:sp>
        <p:nvSpPr>
          <p:cNvPr id="15" name="Subtitle 6"/>
          <p:cNvSpPr txBox="1">
            <a:spLocks/>
          </p:cNvSpPr>
          <p:nvPr/>
        </p:nvSpPr>
        <p:spPr>
          <a:xfrm>
            <a:off x="1400486" y="3866666"/>
            <a:ext cx="6826299" cy="354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900"/>
              </a:spcBef>
              <a:buFontTx/>
              <a:buNone/>
              <a:defRPr sz="1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rgbClr val="E85E12"/>
              </a:buClr>
              <a:buSzPct val="120000"/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rgbClr val="E85E12"/>
              </a:buClr>
              <a:buSzPct val="120000"/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E85E12"/>
              </a:buClr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E85E12"/>
              </a:buClr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200" dirty="0" smtClean="0">
                <a:solidFill>
                  <a:srgbClr val="FFFFFF"/>
                </a:solidFill>
              </a:rPr>
              <a:t>Andy </a:t>
            </a:r>
            <a:r>
              <a:rPr lang="en-GB" sz="1200" dirty="0">
                <a:solidFill>
                  <a:srgbClr val="FFFFFF"/>
                </a:solidFill>
              </a:rPr>
              <a:t>McGregor, Deputy Chief Innovation Officer, Jisc</a:t>
            </a:r>
            <a:br>
              <a:rPr lang="en-GB" sz="1200" dirty="0">
                <a:solidFill>
                  <a:srgbClr val="FFFFFF"/>
                </a:solidFill>
              </a:rPr>
            </a:b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0" y="3600572"/>
            <a:ext cx="1179852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FFFFFF"/>
                </a:solidFill>
              </a:rPr>
              <a:t>26/09/2016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1377006" y="3378624"/>
            <a:ext cx="7535346" cy="2375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How Jisc fell in love with the design sprint</a:t>
            </a:r>
            <a:endParaRPr lang="en-GB" sz="1800" b="1" dirty="0">
              <a:solidFill>
                <a:srgbClr val="FFFF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0000" y="0"/>
            <a:ext cx="928800" cy="540000"/>
            <a:chOff x="1547664" y="987574"/>
            <a:chExt cx="928800" cy="540000"/>
          </a:xfrm>
        </p:grpSpPr>
        <p:sp>
          <p:nvSpPr>
            <p:cNvPr id="18" name="Rectangle 17"/>
            <p:cNvSpPr/>
            <p:nvPr/>
          </p:nvSpPr>
          <p:spPr>
            <a:xfrm>
              <a:off x="1547664" y="987574"/>
              <a:ext cx="928800" cy="540000"/>
            </a:xfrm>
            <a:prstGeom prst="rect">
              <a:avLst/>
            </a:prstGeom>
            <a:solidFill>
              <a:srgbClr val="E85E1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2064" y="1081174"/>
              <a:ext cx="703084" cy="332642"/>
            </a:xfrm>
            <a:prstGeom prst="rect">
              <a:avLst/>
            </a:prstGeom>
          </p:spPr>
        </p:pic>
      </p:grpSp>
      <p:sp>
        <p:nvSpPr>
          <p:cNvPr id="21" name="Parallelogram 20"/>
          <p:cNvSpPr/>
          <p:nvPr/>
        </p:nvSpPr>
        <p:spPr>
          <a:xfrm>
            <a:off x="1255439" y="3293531"/>
            <a:ext cx="79780" cy="961504"/>
          </a:xfrm>
          <a:custGeom>
            <a:avLst/>
            <a:gdLst>
              <a:gd name="connsiteX0" fmla="*/ 0 w 216024"/>
              <a:gd name="connsiteY0" fmla="*/ 936104 h 936104"/>
              <a:gd name="connsiteX1" fmla="*/ 54006 w 216024"/>
              <a:gd name="connsiteY1" fmla="*/ 0 h 936104"/>
              <a:gd name="connsiteX2" fmla="*/ 216024 w 216024"/>
              <a:gd name="connsiteY2" fmla="*/ 0 h 936104"/>
              <a:gd name="connsiteX3" fmla="*/ 162018 w 216024"/>
              <a:gd name="connsiteY3" fmla="*/ 936104 h 936104"/>
              <a:gd name="connsiteX4" fmla="*/ 0 w 216024"/>
              <a:gd name="connsiteY4" fmla="*/ 936104 h 936104"/>
              <a:gd name="connsiteX0" fmla="*/ 76169 w 292193"/>
              <a:gd name="connsiteY0" fmla="*/ 1136129 h 1136129"/>
              <a:gd name="connsiteX1" fmla="*/ 0 w 292193"/>
              <a:gd name="connsiteY1" fmla="*/ 0 h 1136129"/>
              <a:gd name="connsiteX2" fmla="*/ 292193 w 292193"/>
              <a:gd name="connsiteY2" fmla="*/ 200025 h 1136129"/>
              <a:gd name="connsiteX3" fmla="*/ 238187 w 292193"/>
              <a:gd name="connsiteY3" fmla="*/ 1136129 h 1136129"/>
              <a:gd name="connsiteX4" fmla="*/ 76169 w 292193"/>
              <a:gd name="connsiteY4" fmla="*/ 1136129 h 1136129"/>
              <a:gd name="connsiteX0" fmla="*/ 3144 w 292193"/>
              <a:gd name="connsiteY0" fmla="*/ 917054 h 1136129"/>
              <a:gd name="connsiteX1" fmla="*/ 0 w 292193"/>
              <a:gd name="connsiteY1" fmla="*/ 0 h 1136129"/>
              <a:gd name="connsiteX2" fmla="*/ 292193 w 292193"/>
              <a:gd name="connsiteY2" fmla="*/ 200025 h 1136129"/>
              <a:gd name="connsiteX3" fmla="*/ 238187 w 292193"/>
              <a:gd name="connsiteY3" fmla="*/ 1136129 h 1136129"/>
              <a:gd name="connsiteX4" fmla="*/ 3144 w 292193"/>
              <a:gd name="connsiteY4" fmla="*/ 917054 h 1136129"/>
              <a:gd name="connsiteX0" fmla="*/ 3144 w 292193"/>
              <a:gd name="connsiteY0" fmla="*/ 917054 h 917054"/>
              <a:gd name="connsiteX1" fmla="*/ 0 w 292193"/>
              <a:gd name="connsiteY1" fmla="*/ 0 h 917054"/>
              <a:gd name="connsiteX2" fmla="*/ 292193 w 292193"/>
              <a:gd name="connsiteY2" fmla="*/ 200025 h 917054"/>
              <a:gd name="connsiteX3" fmla="*/ 41337 w 292193"/>
              <a:gd name="connsiteY3" fmla="*/ 767829 h 917054"/>
              <a:gd name="connsiteX4" fmla="*/ 3144 w 292193"/>
              <a:gd name="connsiteY4" fmla="*/ 917054 h 917054"/>
              <a:gd name="connsiteX0" fmla="*/ 3144 w 292193"/>
              <a:gd name="connsiteY0" fmla="*/ 917054 h 964679"/>
              <a:gd name="connsiteX1" fmla="*/ 0 w 292193"/>
              <a:gd name="connsiteY1" fmla="*/ 0 h 964679"/>
              <a:gd name="connsiteX2" fmla="*/ 292193 w 292193"/>
              <a:gd name="connsiteY2" fmla="*/ 200025 h 964679"/>
              <a:gd name="connsiteX3" fmla="*/ 76262 w 292193"/>
              <a:gd name="connsiteY3" fmla="*/ 964679 h 964679"/>
              <a:gd name="connsiteX4" fmla="*/ 3144 w 292193"/>
              <a:gd name="connsiteY4" fmla="*/ 917054 h 964679"/>
              <a:gd name="connsiteX0" fmla="*/ 164976 w 238094"/>
              <a:gd name="connsiteY0" fmla="*/ 917054 h 964679"/>
              <a:gd name="connsiteX1" fmla="*/ 161832 w 238094"/>
              <a:gd name="connsiteY1" fmla="*/ 0 h 964679"/>
              <a:gd name="connsiteX2" fmla="*/ 0 w 238094"/>
              <a:gd name="connsiteY2" fmla="*/ 180975 h 964679"/>
              <a:gd name="connsiteX3" fmla="*/ 238094 w 238094"/>
              <a:gd name="connsiteY3" fmla="*/ 964679 h 964679"/>
              <a:gd name="connsiteX4" fmla="*/ 164976 w 238094"/>
              <a:gd name="connsiteY4" fmla="*/ 917054 h 964679"/>
              <a:gd name="connsiteX0" fmla="*/ 3144 w 79468"/>
              <a:gd name="connsiteY0" fmla="*/ 917054 h 964679"/>
              <a:gd name="connsiteX1" fmla="*/ 0 w 79468"/>
              <a:gd name="connsiteY1" fmla="*/ 0 h 964679"/>
              <a:gd name="connsiteX2" fmla="*/ 79468 w 79468"/>
              <a:gd name="connsiteY2" fmla="*/ 47625 h 964679"/>
              <a:gd name="connsiteX3" fmla="*/ 76262 w 79468"/>
              <a:gd name="connsiteY3" fmla="*/ 964679 h 964679"/>
              <a:gd name="connsiteX4" fmla="*/ 3144 w 79468"/>
              <a:gd name="connsiteY4" fmla="*/ 917054 h 964679"/>
              <a:gd name="connsiteX0" fmla="*/ 3144 w 79749"/>
              <a:gd name="connsiteY0" fmla="*/ 917054 h 961504"/>
              <a:gd name="connsiteX1" fmla="*/ 0 w 79749"/>
              <a:gd name="connsiteY1" fmla="*/ 0 h 961504"/>
              <a:gd name="connsiteX2" fmla="*/ 79468 w 79749"/>
              <a:gd name="connsiteY2" fmla="*/ 47625 h 961504"/>
              <a:gd name="connsiteX3" fmla="*/ 79437 w 79749"/>
              <a:gd name="connsiteY3" fmla="*/ 961504 h 961504"/>
              <a:gd name="connsiteX4" fmla="*/ 3144 w 79749"/>
              <a:gd name="connsiteY4" fmla="*/ 917054 h 961504"/>
              <a:gd name="connsiteX0" fmla="*/ 0 w 79780"/>
              <a:gd name="connsiteY0" fmla="*/ 913879 h 961504"/>
              <a:gd name="connsiteX1" fmla="*/ 31 w 79780"/>
              <a:gd name="connsiteY1" fmla="*/ 0 h 961504"/>
              <a:gd name="connsiteX2" fmla="*/ 79499 w 79780"/>
              <a:gd name="connsiteY2" fmla="*/ 47625 h 961504"/>
              <a:gd name="connsiteX3" fmla="*/ 79468 w 79780"/>
              <a:gd name="connsiteY3" fmla="*/ 961504 h 961504"/>
              <a:gd name="connsiteX4" fmla="*/ 0 w 79780"/>
              <a:gd name="connsiteY4" fmla="*/ 913879 h 96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80" h="961504">
                <a:moveTo>
                  <a:pt x="0" y="913879"/>
                </a:moveTo>
                <a:cubicBezTo>
                  <a:pt x="10" y="609253"/>
                  <a:pt x="21" y="304626"/>
                  <a:pt x="31" y="0"/>
                </a:cubicBezTo>
                <a:lnTo>
                  <a:pt x="79499" y="47625"/>
                </a:lnTo>
                <a:cubicBezTo>
                  <a:pt x="78430" y="353310"/>
                  <a:pt x="80537" y="655819"/>
                  <a:pt x="79468" y="961504"/>
                </a:cubicBezTo>
                <a:lnTo>
                  <a:pt x="0" y="913879"/>
                </a:lnTo>
                <a:close/>
              </a:path>
            </a:pathLst>
          </a:custGeom>
          <a:solidFill>
            <a:srgbClr val="8200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1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Action shots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01" y="588387"/>
            <a:ext cx="2405097" cy="4546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98" y="2857695"/>
            <a:ext cx="3496612" cy="2286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235"/>
            <a:ext cx="3511083" cy="2350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24" y="599164"/>
            <a:ext cx="3418594" cy="2257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6434"/>
            <a:ext cx="3385325" cy="222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1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we’ve learned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Works for all types of ideas</a:t>
            </a:r>
          </a:p>
          <a:p>
            <a:r>
              <a:rPr lang="en-GB" dirty="0" smtClean="0"/>
              <a:t>Works at all lengths – but longer is better</a:t>
            </a:r>
          </a:p>
          <a:p>
            <a:r>
              <a:rPr lang="en-GB" dirty="0" smtClean="0"/>
              <a:t>Works for 1 idea at a time or 10 – pros and cons to both</a:t>
            </a:r>
          </a:p>
          <a:p>
            <a:r>
              <a:rPr lang="en-GB" dirty="0" smtClean="0"/>
              <a:t>Much better if ideas are formed before the sprint </a:t>
            </a:r>
          </a:p>
          <a:p>
            <a:r>
              <a:rPr lang="en-GB" dirty="0" smtClean="0"/>
              <a:t>Mentors/facilitators essential</a:t>
            </a:r>
          </a:p>
          <a:p>
            <a:r>
              <a:rPr lang="en-GB" dirty="0" smtClean="0"/>
              <a:t>Be flexible but don’t let people dismiss steps unchallenged</a:t>
            </a:r>
            <a:endParaRPr lang="en-GB" dirty="0"/>
          </a:p>
          <a:p>
            <a:r>
              <a:rPr lang="en-GB" dirty="0" smtClean="0"/>
              <a:t>Ownership and enthusiasm are the two key factors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8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could we do better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User testing</a:t>
            </a:r>
          </a:p>
          <a:p>
            <a:r>
              <a:rPr lang="en-GB" dirty="0" smtClean="0"/>
              <a:t>Reduce focus on pitching</a:t>
            </a:r>
          </a:p>
          <a:p>
            <a:r>
              <a:rPr lang="en-GB" dirty="0" smtClean="0"/>
              <a:t>Keep the energy going after the sprint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100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and get in touch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Andy McGregor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Deputy chief innovation officer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@</a:t>
            </a:r>
            <a:r>
              <a:rPr lang="en-GB" dirty="0" err="1" smtClean="0"/>
              <a:t>andymcg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Andy.mcgregor@jisc.ac.uk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5D20DEA-15BD-4C50-A2BD-A03BE3EA6457}" type="datetime1">
              <a:rPr lang="en-GB" altLang="en-US" smtClean="0"/>
              <a:pPr/>
              <a:t>16/03/2017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9F2F490-4DB2-4ED3-8AE5-7CE5634BF2F5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661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vision and aim</a:t>
            </a:r>
          </a:p>
        </p:txBody>
      </p:sp>
      <p:sp>
        <p:nvSpPr>
          <p:cNvPr id="7" name="Snip Single Corner Rectangle 6"/>
          <p:cNvSpPr/>
          <p:nvPr/>
        </p:nvSpPr>
        <p:spPr>
          <a:xfrm flipV="1">
            <a:off x="4743911" y="900111"/>
            <a:ext cx="4140000" cy="2772000"/>
          </a:xfrm>
          <a:prstGeom prst="snip1Rect">
            <a:avLst>
              <a:gd name="adj" fmla="val 20061"/>
            </a:avLst>
          </a:prstGeom>
          <a:solidFill>
            <a:srgbClr val="B71A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 rot="10800000" flipH="1">
            <a:off x="4743911" y="3668400"/>
            <a:ext cx="541422" cy="540000"/>
          </a:xfrm>
          <a:prstGeom prst="rtTriangle">
            <a:avLst/>
          </a:prstGeom>
          <a:solidFill>
            <a:srgbClr val="B71A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501" y="990000"/>
            <a:ext cx="3877642" cy="2700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200" fontAlgn="auto">
              <a:spcBef>
                <a:spcPts val="30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FFFFFF"/>
                </a:solidFill>
                <a:latin typeface="Corbel"/>
                <a:ea typeface="+mn-ea"/>
              </a:rPr>
              <a:t>Aim</a:t>
            </a:r>
          </a:p>
          <a:p>
            <a:pPr defTabSz="457200" fontAlgn="auto">
              <a:lnSpc>
                <a:spcPts val="34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Corbel"/>
                <a:ea typeface="+mn-ea"/>
              </a:rPr>
              <a:t>We aspire to be the </a:t>
            </a:r>
            <a:r>
              <a:rPr lang="en-GB" sz="2400" b="1" dirty="0">
                <a:solidFill>
                  <a:srgbClr val="FFFFFF"/>
                </a:solidFill>
                <a:latin typeface="Corbel"/>
                <a:ea typeface="+mn-ea"/>
              </a:rPr>
              <a:t>world class powerhouse</a:t>
            </a:r>
            <a:r>
              <a:rPr lang="en-GB" sz="2400" dirty="0">
                <a:solidFill>
                  <a:srgbClr val="FFFFFF"/>
                </a:solidFill>
                <a:latin typeface="Corbel"/>
                <a:ea typeface="+mn-ea"/>
              </a:rPr>
              <a:t> of digital support and transformation to the UK teaching and research communities</a:t>
            </a:r>
            <a:endParaRPr lang="en-GB" sz="2400" dirty="0">
              <a:solidFill>
                <a:srgbClr val="2C3841"/>
              </a:solidFill>
              <a:latin typeface="Corbel"/>
              <a:ea typeface="+mn-ea"/>
            </a:endParaRPr>
          </a:p>
        </p:txBody>
      </p:sp>
      <p:sp>
        <p:nvSpPr>
          <p:cNvPr id="10" name="Snip Single Corner Rectangle 9"/>
          <p:cNvSpPr/>
          <p:nvPr/>
        </p:nvSpPr>
        <p:spPr>
          <a:xfrm flipV="1">
            <a:off x="234000" y="900111"/>
            <a:ext cx="4140000" cy="2772000"/>
          </a:xfrm>
          <a:prstGeom prst="snip1Rect">
            <a:avLst>
              <a:gd name="adj" fmla="val 20061"/>
            </a:avLst>
          </a:prstGeom>
          <a:solidFill>
            <a:srgbClr val="0092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11" name="Right Triangle 10"/>
          <p:cNvSpPr/>
          <p:nvPr/>
        </p:nvSpPr>
        <p:spPr>
          <a:xfrm rot="10800000" flipH="1">
            <a:off x="234000" y="3668400"/>
            <a:ext cx="541422" cy="540000"/>
          </a:xfrm>
          <a:prstGeom prst="rtTriangle">
            <a:avLst/>
          </a:prstGeom>
          <a:solidFill>
            <a:srgbClr val="0092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000" y="990000"/>
            <a:ext cx="3780000" cy="2244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200" fontAlgn="auto">
              <a:lnSpc>
                <a:spcPts val="32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Vision</a:t>
            </a:r>
          </a:p>
          <a:p>
            <a:pPr defTabSz="457200" fontAlgn="auto">
              <a:lnSpc>
                <a:spcPts val="34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Corbel"/>
                <a:ea typeface="+mn-ea"/>
              </a:rPr>
              <a:t>To make the </a:t>
            </a:r>
            <a:r>
              <a:rPr lang="en-GB" sz="2400" b="1" dirty="0">
                <a:solidFill>
                  <a:srgbClr val="FFFFFF"/>
                </a:solidFill>
                <a:latin typeface="Corbel"/>
                <a:ea typeface="+mn-ea"/>
              </a:rPr>
              <a:t>UK</a:t>
            </a:r>
            <a:r>
              <a:rPr lang="en-GB" sz="2400" dirty="0">
                <a:solidFill>
                  <a:srgbClr val="FFFFFF"/>
                </a:solidFill>
                <a:latin typeface="Corbel"/>
                <a:ea typeface="+mn-ea"/>
              </a:rPr>
              <a:t> the most </a:t>
            </a:r>
            <a:r>
              <a:rPr lang="en-GB" sz="2400" b="1" dirty="0">
                <a:solidFill>
                  <a:srgbClr val="FFFFFF"/>
                </a:solidFill>
                <a:latin typeface="Corbel"/>
                <a:ea typeface="+mn-ea"/>
              </a:rPr>
              <a:t>digitally advanced education</a:t>
            </a:r>
            <a:r>
              <a:rPr lang="en-GB" sz="2400" dirty="0">
                <a:solidFill>
                  <a:srgbClr val="FFFFFF"/>
                </a:solidFill>
                <a:latin typeface="Corbel"/>
                <a:ea typeface="+mn-ea"/>
              </a:rPr>
              <a:t> and </a:t>
            </a:r>
            <a:r>
              <a:rPr lang="en-GB" sz="2400" b="1" dirty="0">
                <a:solidFill>
                  <a:srgbClr val="FFFFFF"/>
                </a:solidFill>
                <a:latin typeface="Corbel"/>
                <a:ea typeface="+mn-ea"/>
              </a:rPr>
              <a:t>research</a:t>
            </a:r>
            <a:r>
              <a:rPr lang="en-GB" sz="2400" dirty="0">
                <a:solidFill>
                  <a:srgbClr val="FFFFFF"/>
                </a:solidFill>
                <a:latin typeface="Corbel"/>
                <a:ea typeface="+mn-ea"/>
              </a:rPr>
              <a:t> nation </a:t>
            </a:r>
            <a:r>
              <a:rPr lang="en-GB" sz="2400" b="1" dirty="0">
                <a:solidFill>
                  <a:srgbClr val="FFFFFF"/>
                </a:solidFill>
                <a:latin typeface="Corbel"/>
                <a:ea typeface="+mn-ea"/>
              </a:rPr>
              <a:t>in the world</a:t>
            </a:r>
            <a:endParaRPr lang="en-GB" sz="2400" b="1" dirty="0">
              <a:solidFill>
                <a:srgbClr val="FFFFFF"/>
              </a:solidFill>
              <a:latin typeface="Corbel"/>
              <a:ea typeface="+mn-ea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0749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do… three main things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05" y="889889"/>
            <a:ext cx="8358958" cy="38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2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Summer of student innovation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08" y="566428"/>
            <a:ext cx="4405640" cy="40643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11495" y="4603612"/>
            <a:ext cx="58179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www.jisc.ac.uk/rd/projects/summer-of-student-innovation-2016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913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Inspiration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4" y="814873"/>
            <a:ext cx="6477566" cy="250435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419292" y="3666101"/>
            <a:ext cx="202953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http://www.gv.com/sprint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75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design sprint – day 1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935537" y="1100117"/>
            <a:ext cx="2868274" cy="3606385"/>
            <a:chOff x="4908216" y="770750"/>
            <a:chExt cx="2996206" cy="3775547"/>
          </a:xfrm>
        </p:grpSpPr>
        <p:grpSp>
          <p:nvGrpSpPr>
            <p:cNvPr id="10" name="Gruppe 36"/>
            <p:cNvGrpSpPr>
              <a:grpSpLocks noChangeAspect="1"/>
            </p:cNvGrpSpPr>
            <p:nvPr/>
          </p:nvGrpSpPr>
          <p:grpSpPr>
            <a:xfrm rot="20958584">
              <a:off x="4971669" y="770750"/>
              <a:ext cx="1853486" cy="2492636"/>
              <a:chOff x="-4100052" y="2068351"/>
              <a:chExt cx="3212288" cy="4316250"/>
            </a:xfrm>
          </p:grpSpPr>
          <p:sp>
            <p:nvSpPr>
              <p:cNvPr id="62" name="Rectangle 50"/>
              <p:cNvSpPr/>
              <p:nvPr/>
            </p:nvSpPr>
            <p:spPr>
              <a:xfrm>
                <a:off x="-4100052" y="2068351"/>
                <a:ext cx="3212288" cy="4316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4" dirty="0"/>
                  <a:t>Z</a:t>
                </a:r>
              </a:p>
            </p:txBody>
          </p:sp>
          <p:cxnSp>
            <p:nvCxnSpPr>
              <p:cNvPr id="63" name="Rett linje 38"/>
              <p:cNvCxnSpPr>
                <a:endCxn id="62" idx="2"/>
              </p:cNvCxnSpPr>
              <p:nvPr/>
            </p:nvCxnSpPr>
            <p:spPr>
              <a:xfrm>
                <a:off x="-2493908" y="2394960"/>
                <a:ext cx="0" cy="398964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ectangle 70"/>
              <p:cNvSpPr/>
              <p:nvPr/>
            </p:nvSpPr>
            <p:spPr>
              <a:xfrm>
                <a:off x="-3910856" y="3985906"/>
                <a:ext cx="2816412" cy="1001248"/>
              </a:xfrm>
              <a:prstGeom prst="rect">
                <a:avLst/>
              </a:prstGeom>
              <a:solidFill>
                <a:srgbClr val="FFFFFF">
                  <a:alpha val="81000"/>
                </a:srgbClr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65" name="Rectangle 72"/>
              <p:cNvSpPr/>
              <p:nvPr/>
            </p:nvSpPr>
            <p:spPr>
              <a:xfrm>
                <a:off x="-3910856" y="5182441"/>
                <a:ext cx="2816412" cy="1001248"/>
              </a:xfrm>
              <a:prstGeom prst="rect">
                <a:avLst/>
              </a:prstGeom>
              <a:solidFill>
                <a:srgbClr val="FFFFFF">
                  <a:alpha val="81000"/>
                </a:srgbClr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66" name="Rectangle 70"/>
              <p:cNvSpPr/>
              <p:nvPr/>
            </p:nvSpPr>
            <p:spPr>
              <a:xfrm>
                <a:off x="-3910856" y="2789373"/>
                <a:ext cx="2816412" cy="1001248"/>
              </a:xfrm>
              <a:prstGeom prst="rect">
                <a:avLst/>
              </a:prstGeom>
              <a:solidFill>
                <a:srgbClr val="FFFFFF">
                  <a:alpha val="81000"/>
                </a:srgbClr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 dirty="0"/>
              </a:p>
            </p:txBody>
          </p:sp>
          <p:sp>
            <p:nvSpPr>
              <p:cNvPr id="67" name="TextBox 51"/>
              <p:cNvSpPr txBox="1"/>
              <p:nvPr/>
            </p:nvSpPr>
            <p:spPr>
              <a:xfrm>
                <a:off x="-4099903" y="2391921"/>
                <a:ext cx="1691777" cy="388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57" dirty="0"/>
                  <a:t>Challenges</a:t>
                </a:r>
              </a:p>
            </p:txBody>
          </p:sp>
          <p:sp>
            <p:nvSpPr>
              <p:cNvPr id="68" name="TextBox 51"/>
              <p:cNvSpPr txBox="1"/>
              <p:nvPr/>
            </p:nvSpPr>
            <p:spPr>
              <a:xfrm>
                <a:off x="-2614809" y="2391920"/>
                <a:ext cx="1727044" cy="388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57" dirty="0">
                    <a:cs typeface="Arial" charset="0"/>
                    <a:sym typeface="Arial" charset="0"/>
                  </a:rPr>
                  <a:t>Opportunities </a:t>
                </a:r>
                <a:endParaRPr lang="en-US" sz="857" dirty="0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-3910856" y="3935830"/>
                <a:ext cx="2816412" cy="330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42" dirty="0"/>
                  <a:t>Technology</a:t>
                </a:r>
              </a:p>
            </p:txBody>
          </p:sp>
          <p:sp>
            <p:nvSpPr>
              <p:cNvPr id="70" name="TextBox 71"/>
              <p:cNvSpPr txBox="1"/>
              <p:nvPr/>
            </p:nvSpPr>
            <p:spPr>
              <a:xfrm>
                <a:off x="-3910857" y="5132366"/>
                <a:ext cx="2816412" cy="330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42" dirty="0"/>
                  <a:t>Business</a:t>
                </a:r>
              </a:p>
            </p:txBody>
          </p:sp>
          <p:sp>
            <p:nvSpPr>
              <p:cNvPr id="71" name="TextBox 69"/>
              <p:cNvSpPr txBox="1"/>
              <p:nvPr/>
            </p:nvSpPr>
            <p:spPr>
              <a:xfrm>
                <a:off x="-3910854" y="2739297"/>
                <a:ext cx="2816412" cy="330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42" dirty="0"/>
                  <a:t>User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418691">
              <a:off x="5525887" y="1113432"/>
              <a:ext cx="2236011" cy="2967092"/>
              <a:chOff x="5970196" y="1701368"/>
              <a:chExt cx="3315073" cy="439896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970196" y="1784080"/>
                <a:ext cx="3212288" cy="4316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048437" y="1701368"/>
                <a:ext cx="1820365" cy="59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 dirty="0" smtClean="0"/>
                  <a:t>Competitor </a:t>
                </a:r>
                <a:r>
                  <a:rPr lang="en-US" sz="999" dirty="0"/>
                  <a:t>analysis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276653" y="2687212"/>
                <a:ext cx="702039" cy="3890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190856" y="1815349"/>
                <a:ext cx="1094413" cy="36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/>
                  <a:t>Team……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048437" y="2238471"/>
                <a:ext cx="1820365" cy="283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 dirty="0"/>
                  <a:t>Competitors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273565" y="2977787"/>
                <a:ext cx="705126" cy="1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 dirty="0"/>
                  <a:t>Who?</a:t>
                </a:r>
              </a:p>
              <a:p>
                <a:endParaRPr lang="en-US" sz="642" dirty="0"/>
              </a:p>
              <a:p>
                <a:r>
                  <a:rPr lang="en-US" sz="642" dirty="0"/>
                  <a:t>Positives</a:t>
                </a:r>
              </a:p>
              <a:p>
                <a:endParaRPr lang="en-US" sz="642" dirty="0"/>
              </a:p>
              <a:p>
                <a:r>
                  <a:rPr lang="en-US" sz="642" dirty="0"/>
                  <a:t>Negatives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182743" y="2687212"/>
                <a:ext cx="702039" cy="3890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79655" y="2977786"/>
                <a:ext cx="705126" cy="1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/>
                  <a:t>Who?</a:t>
                </a:r>
              </a:p>
              <a:p>
                <a:endParaRPr lang="en-US" sz="642"/>
              </a:p>
              <a:p>
                <a:r>
                  <a:rPr lang="en-US" sz="642"/>
                  <a:t>Positives</a:t>
                </a:r>
              </a:p>
              <a:p>
                <a:endParaRPr lang="en-US" sz="642"/>
              </a:p>
              <a:p>
                <a:r>
                  <a:rPr lang="en-US" sz="642"/>
                  <a:t>Negatives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118847" y="2687212"/>
                <a:ext cx="702039" cy="3890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115760" y="2977788"/>
                <a:ext cx="705126" cy="1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/>
                  <a:t>Who?</a:t>
                </a:r>
              </a:p>
              <a:p>
                <a:endParaRPr lang="en-US" sz="642"/>
              </a:p>
              <a:p>
                <a:r>
                  <a:rPr lang="en-US" sz="642"/>
                  <a:t>Positives</a:t>
                </a:r>
              </a:p>
              <a:p>
                <a:endParaRPr lang="en-US" sz="642"/>
              </a:p>
              <a:p>
                <a:r>
                  <a:rPr lang="en-US" sz="642"/>
                  <a:t>Negatives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276653" y="4347636"/>
                <a:ext cx="702039" cy="3890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273566" y="4638210"/>
                <a:ext cx="705126" cy="1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/>
                  <a:t>Who?</a:t>
                </a:r>
              </a:p>
              <a:p>
                <a:endParaRPr lang="en-US" sz="642"/>
              </a:p>
              <a:p>
                <a:r>
                  <a:rPr lang="en-US" sz="642"/>
                  <a:t>Positives</a:t>
                </a:r>
              </a:p>
              <a:p>
                <a:endParaRPr lang="en-US" sz="642"/>
              </a:p>
              <a:p>
                <a:r>
                  <a:rPr lang="en-US" sz="642"/>
                  <a:t>Negatives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182743" y="4347636"/>
                <a:ext cx="702039" cy="3890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179656" y="4638212"/>
                <a:ext cx="705126" cy="1162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/>
                  <a:t>Who?</a:t>
                </a:r>
              </a:p>
              <a:p>
                <a:endParaRPr lang="en-US" sz="642"/>
              </a:p>
              <a:p>
                <a:r>
                  <a:rPr lang="en-US" sz="642"/>
                  <a:t>Positives</a:t>
                </a:r>
              </a:p>
              <a:p>
                <a:endParaRPr lang="en-US" sz="642"/>
              </a:p>
              <a:p>
                <a:r>
                  <a:rPr lang="en-US" sz="642"/>
                  <a:t>Negatives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702702">
              <a:off x="5824860" y="1773252"/>
              <a:ext cx="2079562" cy="2707605"/>
              <a:chOff x="1688264" y="1019121"/>
              <a:chExt cx="3315074" cy="431625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688264" y="1019121"/>
                <a:ext cx="3212288" cy="4316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66505" y="1036666"/>
                <a:ext cx="1820365" cy="392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 dirty="0"/>
                  <a:t>Our user….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908925" y="1036667"/>
                <a:ext cx="1094413" cy="392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 dirty="0"/>
                  <a:t>Team……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53976" y="1462853"/>
                <a:ext cx="1820365" cy="304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 dirty="0"/>
                  <a:t>Background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15316" y="1524037"/>
                <a:ext cx="702039" cy="78730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953976" y="1499789"/>
                <a:ext cx="1820365" cy="811549"/>
              </a:xfrm>
              <a:prstGeom prst="rect">
                <a:avLst/>
              </a:prstGeom>
              <a:noFill/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953976" y="2413768"/>
                <a:ext cx="1820365" cy="304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 dirty="0"/>
                  <a:t>A day in the life: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953976" y="2450703"/>
                <a:ext cx="2663379" cy="811549"/>
              </a:xfrm>
              <a:prstGeom prst="rect">
                <a:avLst/>
              </a:prstGeom>
              <a:noFill/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53977" y="3349871"/>
                <a:ext cx="1820365" cy="304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 dirty="0"/>
                  <a:t>Needs and Values: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953976" y="3386807"/>
                <a:ext cx="2663379" cy="811549"/>
              </a:xfrm>
              <a:prstGeom prst="rect">
                <a:avLst/>
              </a:prstGeom>
              <a:noFill/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953976" y="4285974"/>
                <a:ext cx="1820365" cy="304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2"/>
                  <a:t>Their challenge is: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53976" y="4322911"/>
                <a:ext cx="2663379" cy="811549"/>
              </a:xfrm>
              <a:prstGeom prst="rect">
                <a:avLst/>
              </a:prstGeom>
              <a:noFill/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b="30745"/>
              <a:stretch/>
            </p:blipFill>
            <p:spPr>
              <a:xfrm>
                <a:off x="3800266" y="1488106"/>
                <a:ext cx="857970" cy="878200"/>
              </a:xfrm>
              <a:prstGeom prst="rect">
                <a:avLst/>
              </a:prstGeom>
            </p:spPr>
          </p:pic>
        </p:grpSp>
        <p:grpSp>
          <p:nvGrpSpPr>
            <p:cNvPr id="13" name="Gruppe 61"/>
            <p:cNvGrpSpPr>
              <a:grpSpLocks noChangeAspect="1"/>
            </p:cNvGrpSpPr>
            <p:nvPr/>
          </p:nvGrpSpPr>
          <p:grpSpPr>
            <a:xfrm rot="21316952">
              <a:off x="4908216" y="2055048"/>
              <a:ext cx="1852456" cy="2491249"/>
              <a:chOff x="-4062633" y="989894"/>
              <a:chExt cx="3212288" cy="4316250"/>
            </a:xfrm>
          </p:grpSpPr>
          <p:sp>
            <p:nvSpPr>
              <p:cNvPr id="14" name="Rectangle 50"/>
              <p:cNvSpPr/>
              <p:nvPr/>
            </p:nvSpPr>
            <p:spPr>
              <a:xfrm>
                <a:off x="-4062633" y="989894"/>
                <a:ext cx="3212288" cy="4316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4" dirty="0"/>
                  <a:t>ZA</a:t>
                </a:r>
              </a:p>
            </p:txBody>
          </p:sp>
          <p:grpSp>
            <p:nvGrpSpPr>
              <p:cNvPr id="15" name="Gruppe 63"/>
              <p:cNvGrpSpPr/>
              <p:nvPr/>
            </p:nvGrpSpPr>
            <p:grpSpPr>
              <a:xfrm>
                <a:off x="-3948435" y="1626205"/>
                <a:ext cx="2847928" cy="3359531"/>
                <a:chOff x="-4050035" y="1331498"/>
                <a:chExt cx="3008443" cy="3548876"/>
              </a:xfrm>
            </p:grpSpPr>
            <p:grpSp>
              <p:nvGrpSpPr>
                <p:cNvPr id="17" name="Gruppe 65"/>
                <p:cNvGrpSpPr/>
                <p:nvPr/>
              </p:nvGrpSpPr>
              <p:grpSpPr>
                <a:xfrm>
                  <a:off x="-3709125" y="1331498"/>
                  <a:ext cx="2667533" cy="3534349"/>
                  <a:chOff x="-3977329" y="1309147"/>
                  <a:chExt cx="2823125" cy="2916646"/>
                </a:xfrm>
              </p:grpSpPr>
              <p:sp>
                <p:nvSpPr>
                  <p:cNvPr id="21" name="Rectangle 70"/>
                  <p:cNvSpPr/>
                  <p:nvPr/>
                </p:nvSpPr>
                <p:spPr>
                  <a:xfrm>
                    <a:off x="-3971295" y="1616888"/>
                    <a:ext cx="1407746" cy="1301883"/>
                  </a:xfrm>
                  <a:prstGeom prst="rect">
                    <a:avLst/>
                  </a:prstGeom>
                  <a:solidFill>
                    <a:srgbClr val="FFFFFF">
                      <a:alpha val="81000"/>
                    </a:srgbClr>
                  </a:solidFill>
                  <a:ln w="31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4" dirty="0"/>
                  </a:p>
                </p:txBody>
              </p:sp>
              <p:sp>
                <p:nvSpPr>
                  <p:cNvPr id="22" name="Rectangle 70"/>
                  <p:cNvSpPr/>
                  <p:nvPr/>
                </p:nvSpPr>
                <p:spPr>
                  <a:xfrm>
                    <a:off x="-2566105" y="1616888"/>
                    <a:ext cx="1407746" cy="1301883"/>
                  </a:xfrm>
                  <a:prstGeom prst="rect">
                    <a:avLst/>
                  </a:prstGeom>
                  <a:solidFill>
                    <a:srgbClr val="FFFFFF">
                      <a:alpha val="81000"/>
                    </a:srgbClr>
                  </a:solidFill>
                  <a:ln w="31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4" dirty="0"/>
                  </a:p>
                </p:txBody>
              </p:sp>
              <p:sp>
                <p:nvSpPr>
                  <p:cNvPr id="23" name="Rectangle 70"/>
                  <p:cNvSpPr/>
                  <p:nvPr/>
                </p:nvSpPr>
                <p:spPr>
                  <a:xfrm>
                    <a:off x="-2566105" y="2914812"/>
                    <a:ext cx="1407746" cy="1301882"/>
                  </a:xfrm>
                  <a:prstGeom prst="rect">
                    <a:avLst/>
                  </a:prstGeom>
                  <a:solidFill>
                    <a:srgbClr val="FFFFFF">
                      <a:alpha val="81000"/>
                    </a:srgbClr>
                  </a:solidFill>
                  <a:ln w="31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4" dirty="0"/>
                  </a:p>
                </p:txBody>
              </p:sp>
              <p:sp>
                <p:nvSpPr>
                  <p:cNvPr id="24" name="Rectangle 70"/>
                  <p:cNvSpPr/>
                  <p:nvPr/>
                </p:nvSpPr>
                <p:spPr>
                  <a:xfrm>
                    <a:off x="-3971295" y="2914812"/>
                    <a:ext cx="1407746" cy="1301883"/>
                  </a:xfrm>
                  <a:prstGeom prst="rect">
                    <a:avLst/>
                  </a:prstGeom>
                  <a:solidFill>
                    <a:srgbClr val="FFFFFF">
                      <a:alpha val="81000"/>
                    </a:srgbClr>
                  </a:solidFill>
                  <a:ln w="31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64" dirty="0"/>
                  </a:p>
                </p:txBody>
              </p:sp>
              <p:sp>
                <p:nvSpPr>
                  <p:cNvPr id="25" name="TextBox 51"/>
                  <p:cNvSpPr txBox="1"/>
                  <p:nvPr/>
                </p:nvSpPr>
                <p:spPr>
                  <a:xfrm>
                    <a:off x="-3973173" y="2592077"/>
                    <a:ext cx="1413781" cy="32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Strengths</a:t>
                    </a:r>
                    <a:endParaRPr lang="en-US" sz="785" dirty="0"/>
                  </a:p>
                </p:txBody>
              </p:sp>
              <p:sp>
                <p:nvSpPr>
                  <p:cNvPr id="26" name="TextBox 51"/>
                  <p:cNvSpPr txBox="1"/>
                  <p:nvPr/>
                </p:nvSpPr>
                <p:spPr>
                  <a:xfrm>
                    <a:off x="-2565426" y="2592078"/>
                    <a:ext cx="1411222" cy="32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Weaknesses</a:t>
                    </a:r>
                    <a:endParaRPr lang="en-US" sz="785" dirty="0"/>
                  </a:p>
                </p:txBody>
              </p:sp>
              <p:sp>
                <p:nvSpPr>
                  <p:cNvPr id="27" name="TextBox 51"/>
                  <p:cNvSpPr txBox="1"/>
                  <p:nvPr/>
                </p:nvSpPr>
                <p:spPr>
                  <a:xfrm>
                    <a:off x="-3973173" y="3903886"/>
                    <a:ext cx="1600808" cy="32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Opportunities </a:t>
                    </a:r>
                    <a:endParaRPr lang="en-US" sz="785" dirty="0"/>
                  </a:p>
                </p:txBody>
              </p:sp>
              <p:sp>
                <p:nvSpPr>
                  <p:cNvPr id="28" name="TextBox 51"/>
                  <p:cNvSpPr txBox="1"/>
                  <p:nvPr/>
                </p:nvSpPr>
                <p:spPr>
                  <a:xfrm>
                    <a:off x="-2565429" y="3903880"/>
                    <a:ext cx="1411224" cy="32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Threats </a:t>
                    </a:r>
                    <a:endParaRPr lang="en-US" sz="785" dirty="0"/>
                  </a:p>
                </p:txBody>
              </p:sp>
              <p:sp>
                <p:nvSpPr>
                  <p:cNvPr id="29" name="TekstSylinder 84"/>
                  <p:cNvSpPr txBox="1"/>
                  <p:nvPr/>
                </p:nvSpPr>
                <p:spPr>
                  <a:xfrm>
                    <a:off x="-3965261" y="1874558"/>
                    <a:ext cx="1401713" cy="803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2855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30" name="TekstSylinder 85"/>
                  <p:cNvSpPr txBox="1"/>
                  <p:nvPr/>
                </p:nvSpPr>
                <p:spPr>
                  <a:xfrm>
                    <a:off x="-2566107" y="1874557"/>
                    <a:ext cx="1401713" cy="803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2855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W</a:t>
                    </a:r>
                  </a:p>
                </p:txBody>
              </p:sp>
              <p:sp>
                <p:nvSpPr>
                  <p:cNvPr id="31" name="TekstSylinder 86"/>
                  <p:cNvSpPr txBox="1"/>
                  <p:nvPr/>
                </p:nvSpPr>
                <p:spPr>
                  <a:xfrm>
                    <a:off x="-3965261" y="3210547"/>
                    <a:ext cx="1401713" cy="803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2855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32" name="TekstSylinder 87"/>
                  <p:cNvSpPr txBox="1"/>
                  <p:nvPr/>
                </p:nvSpPr>
                <p:spPr>
                  <a:xfrm>
                    <a:off x="-2566105" y="3210546"/>
                    <a:ext cx="1401713" cy="803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2855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T</a:t>
                    </a:r>
                  </a:p>
                </p:txBody>
              </p:sp>
              <p:sp>
                <p:nvSpPr>
                  <p:cNvPr id="33" name="TextBox 51"/>
                  <p:cNvSpPr txBox="1"/>
                  <p:nvPr/>
                </p:nvSpPr>
                <p:spPr>
                  <a:xfrm>
                    <a:off x="-3977329" y="1309148"/>
                    <a:ext cx="1413779" cy="32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Helpful</a:t>
                    </a:r>
                    <a:endParaRPr lang="en-US" sz="785" dirty="0"/>
                  </a:p>
                </p:txBody>
              </p:sp>
              <p:sp>
                <p:nvSpPr>
                  <p:cNvPr id="34" name="TextBox 51"/>
                  <p:cNvSpPr txBox="1"/>
                  <p:nvPr/>
                </p:nvSpPr>
                <p:spPr>
                  <a:xfrm>
                    <a:off x="-2569586" y="1309147"/>
                    <a:ext cx="1411224" cy="32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Harmful</a:t>
                    </a:r>
                    <a:endParaRPr lang="en-US" sz="785" dirty="0"/>
                  </a:p>
                </p:txBody>
              </p:sp>
            </p:grpSp>
            <p:grpSp>
              <p:nvGrpSpPr>
                <p:cNvPr id="18" name="Gruppe 66"/>
                <p:cNvGrpSpPr/>
                <p:nvPr/>
              </p:nvGrpSpPr>
              <p:grpSpPr>
                <a:xfrm rot="16200000">
                  <a:off x="-5447643" y="3092339"/>
                  <a:ext cx="3185643" cy="390427"/>
                  <a:chOff x="-3945024" y="-51524"/>
                  <a:chExt cx="2663605" cy="433595"/>
                </a:xfrm>
              </p:grpSpPr>
              <p:sp>
                <p:nvSpPr>
                  <p:cNvPr id="19" name="TextBox 51"/>
                  <p:cNvSpPr txBox="1"/>
                  <p:nvPr/>
                </p:nvSpPr>
                <p:spPr>
                  <a:xfrm>
                    <a:off x="-3945024" y="-51524"/>
                    <a:ext cx="1335861" cy="433588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External</a:t>
                    </a:r>
                    <a:endParaRPr lang="en-US" sz="785" dirty="0"/>
                  </a:p>
                </p:txBody>
              </p:sp>
              <p:sp>
                <p:nvSpPr>
                  <p:cNvPr id="20" name="TextBox 51"/>
                  <p:cNvSpPr txBox="1"/>
                  <p:nvPr/>
                </p:nvSpPr>
                <p:spPr>
                  <a:xfrm>
                    <a:off x="-2614865" y="-51517"/>
                    <a:ext cx="1333446" cy="433588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GB" sz="785" dirty="0"/>
                      <a:t>Internal</a:t>
                    </a:r>
                    <a:endParaRPr lang="en-US" sz="785" dirty="0"/>
                  </a:p>
                </p:txBody>
              </p:sp>
            </p:grpSp>
          </p:grpSp>
          <p:sp>
            <p:nvSpPr>
              <p:cNvPr id="16" name="TekstSylinder 64"/>
              <p:cNvSpPr txBox="1"/>
              <p:nvPr/>
            </p:nvSpPr>
            <p:spPr>
              <a:xfrm>
                <a:off x="-3613208" y="1119264"/>
                <a:ext cx="2145797" cy="426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999" dirty="0"/>
                  <a:t>SWOT Analysis</a:t>
                </a:r>
              </a:p>
            </p:txBody>
          </p:sp>
        </p:grpSp>
      </p:grpSp>
      <p:pic>
        <p:nvPicPr>
          <p:cNvPr id="72" name="Bilde 4" descr="IMG_00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" r="4523" b="4614"/>
          <a:stretch/>
        </p:blipFill>
        <p:spPr>
          <a:xfrm rot="253971">
            <a:off x="939556" y="1191550"/>
            <a:ext cx="2605900" cy="347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3" name="TextBox 72"/>
          <p:cNvSpPr txBox="1"/>
          <p:nvPr/>
        </p:nvSpPr>
        <p:spPr>
          <a:xfrm>
            <a:off x="1851762" y="538313"/>
            <a:ext cx="495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Understanding the problem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29304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design sprint – day 2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Jisc Co-design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96007" y="594000"/>
            <a:ext cx="495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Designing and developing the idea</a:t>
            </a:r>
            <a:endParaRPr lang="en-GB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37590" y="1349533"/>
            <a:ext cx="3463510" cy="3381006"/>
            <a:chOff x="4650753" y="1328680"/>
            <a:chExt cx="3463510" cy="3381006"/>
          </a:xfrm>
        </p:grpSpPr>
        <p:grpSp>
          <p:nvGrpSpPr>
            <p:cNvPr id="11" name="Group 10"/>
            <p:cNvGrpSpPr/>
            <p:nvPr/>
          </p:nvGrpSpPr>
          <p:grpSpPr>
            <a:xfrm rot="345540">
              <a:off x="4845700" y="1328680"/>
              <a:ext cx="3081839" cy="2297619"/>
              <a:chOff x="5549025" y="1861336"/>
              <a:chExt cx="4317428" cy="3218794"/>
            </a:xfrm>
          </p:grpSpPr>
          <p:sp>
            <p:nvSpPr>
              <p:cNvPr id="64" name="Rectangle 63"/>
              <p:cNvSpPr/>
              <p:nvPr/>
            </p:nvSpPr>
            <p:spPr>
              <a:xfrm rot="16204000">
                <a:off x="6107501" y="1322357"/>
                <a:ext cx="3199297" cy="4316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21586222">
                <a:off x="5671782" y="1861336"/>
                <a:ext cx="2682218" cy="344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/>
                  <a:t>Prototype storyboard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21586222">
                <a:off x="8674179" y="1864517"/>
                <a:ext cx="1094415" cy="344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/>
                  <a:t>Team……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7219867" y="2234680"/>
                <a:ext cx="0" cy="64807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390656" y="2234679"/>
                <a:ext cx="1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8838927" y="2234679"/>
                <a:ext cx="0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8009718" y="2234679"/>
                <a:ext cx="1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5549711" y="2387798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5549711" y="2882751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5549711" y="2234679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 rot="21586222">
                <a:off x="5671789" y="2183588"/>
                <a:ext cx="533594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21586222">
                <a:off x="6501509" y="2183444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2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rot="21586222">
                <a:off x="7343304" y="2183587"/>
                <a:ext cx="533594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3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21586222">
                <a:off x="8122439" y="2183445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4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 rot="21586222">
                <a:off x="8912879" y="2182942"/>
                <a:ext cx="855898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5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7219867" y="3242792"/>
                <a:ext cx="0" cy="64807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390656" y="3242791"/>
                <a:ext cx="1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8838927" y="3242791"/>
                <a:ext cx="0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8009718" y="3242791"/>
                <a:ext cx="1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5549711" y="3395910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5549711" y="3890863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5549711" y="3242791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 rot="21586222">
                <a:off x="5671789" y="3191700"/>
                <a:ext cx="533594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6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21586222">
                <a:off x="6501509" y="3191556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7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21586222">
                <a:off x="7343302" y="3191699"/>
                <a:ext cx="533594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8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21586222">
                <a:off x="8122439" y="3191557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9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21586222">
                <a:off x="8912879" y="3191055"/>
                <a:ext cx="855898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10</a:t>
                </a: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7219867" y="4178896"/>
                <a:ext cx="0" cy="64807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6390656" y="4178895"/>
                <a:ext cx="1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8838927" y="4178895"/>
                <a:ext cx="0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8009718" y="4178895"/>
                <a:ext cx="1" cy="64807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5549711" y="4332014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5549711" y="4826967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5549711" y="4178895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 rot="21586222">
                <a:off x="5671790" y="4127803"/>
                <a:ext cx="533594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11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21586222">
                <a:off x="6501510" y="4127660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12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 rot="21586222">
                <a:off x="7343302" y="4127804"/>
                <a:ext cx="533594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13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 rot="21586222">
                <a:off x="8122440" y="4127661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14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 rot="21586222">
                <a:off x="8912878" y="4127159"/>
                <a:ext cx="855898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15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651330" y="3330537"/>
              <a:ext cx="1539580" cy="991800"/>
              <a:chOff x="6438730" y="4439122"/>
              <a:chExt cx="3427172" cy="2207789"/>
            </a:xfrm>
          </p:grpSpPr>
          <p:sp>
            <p:nvSpPr>
              <p:cNvPr id="56" name="Rectangle 55"/>
              <p:cNvSpPr/>
              <p:nvPr/>
            </p:nvSpPr>
            <p:spPr>
              <a:xfrm rot="16204000">
                <a:off x="7048421" y="3829431"/>
                <a:ext cx="2207789" cy="3427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21586222">
                <a:off x="6519700" y="4517031"/>
                <a:ext cx="1820365" cy="37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/>
                  <a:t>Concept sheet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21586222">
                <a:off x="8674179" y="4506607"/>
                <a:ext cx="1094414" cy="37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/>
                  <a:t>Team……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306294" y="5094236"/>
                <a:ext cx="1306826" cy="1157139"/>
              </a:xfrm>
              <a:prstGeom prst="rect">
                <a:avLst/>
              </a:prstGeom>
              <a:noFill/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6600941" y="5226900"/>
                <a:ext cx="1237849" cy="617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6600941" y="5475039"/>
                <a:ext cx="1237849" cy="617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6600941" y="5763071"/>
                <a:ext cx="1237849" cy="617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6600941" y="6051103"/>
                <a:ext cx="1237849" cy="617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8"/>
            <p:cNvGrpSpPr/>
            <p:nvPr/>
          </p:nvGrpSpPr>
          <p:grpSpPr>
            <a:xfrm>
              <a:off x="6162248" y="3182422"/>
              <a:ext cx="1952015" cy="1257490"/>
              <a:chOff x="10784691" y="3812049"/>
              <a:chExt cx="3426193" cy="2207158"/>
            </a:xfrm>
          </p:grpSpPr>
          <p:sp>
            <p:nvSpPr>
              <p:cNvPr id="38" name="Rectangle 37"/>
              <p:cNvSpPr/>
              <p:nvPr/>
            </p:nvSpPr>
            <p:spPr>
              <a:xfrm rot="16204000">
                <a:off x="11394209" y="3202531"/>
                <a:ext cx="2207158" cy="3426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4" dirty="0"/>
                  <a:t>a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21586222">
                <a:off x="10865641" y="3881508"/>
                <a:ext cx="1819846" cy="393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57" dirty="0"/>
                  <a:t>Value </a:t>
                </a:r>
                <a:r>
                  <a:rPr lang="en-US" sz="785" dirty="0"/>
                  <a:t>proposition</a:t>
                </a:r>
              </a:p>
            </p:txBody>
          </p:sp>
          <p:grpSp>
            <p:nvGrpSpPr>
              <p:cNvPr id="40" name="Gruppe 16"/>
              <p:cNvGrpSpPr/>
              <p:nvPr/>
            </p:nvGrpSpPr>
            <p:grpSpPr>
              <a:xfrm>
                <a:off x="10971069" y="4900734"/>
                <a:ext cx="1349022" cy="850303"/>
                <a:chOff x="10971068" y="4653557"/>
                <a:chExt cx="2072011" cy="1097484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10971068" y="4653557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10971068" y="4871819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10971068" y="5308342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92"/>
                <p:cNvCxnSpPr/>
                <p:nvPr/>
              </p:nvCxnSpPr>
              <p:spPr>
                <a:xfrm flipV="1">
                  <a:off x="10971068" y="5090080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93"/>
                <p:cNvCxnSpPr/>
                <p:nvPr/>
              </p:nvCxnSpPr>
              <p:spPr>
                <a:xfrm flipV="1">
                  <a:off x="10971068" y="5526604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94"/>
                <p:cNvCxnSpPr/>
                <p:nvPr/>
              </p:nvCxnSpPr>
              <p:spPr>
                <a:xfrm flipV="1">
                  <a:off x="10971068" y="5744866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89"/>
              <p:cNvSpPr txBox="1"/>
              <p:nvPr/>
            </p:nvSpPr>
            <p:spPr>
              <a:xfrm rot="21586222">
                <a:off x="10865645" y="4172141"/>
                <a:ext cx="1641457" cy="6823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642" dirty="0"/>
                  <a:t>What are the users needs, worries and wants?</a:t>
                </a:r>
              </a:p>
            </p:txBody>
          </p:sp>
          <p:grpSp>
            <p:nvGrpSpPr>
              <p:cNvPr id="42" name="Gruppe 125"/>
              <p:cNvGrpSpPr/>
              <p:nvPr/>
            </p:nvGrpSpPr>
            <p:grpSpPr>
              <a:xfrm>
                <a:off x="12686343" y="4900734"/>
                <a:ext cx="1349022" cy="850303"/>
                <a:chOff x="10971068" y="4653557"/>
                <a:chExt cx="2072011" cy="1097484"/>
              </a:xfrm>
            </p:grpSpPr>
            <p:cxnSp>
              <p:nvCxnSpPr>
                <p:cNvPr id="44" name="Straight Connector 93"/>
                <p:cNvCxnSpPr/>
                <p:nvPr/>
              </p:nvCxnSpPr>
              <p:spPr>
                <a:xfrm flipV="1">
                  <a:off x="10971068" y="4653557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94"/>
                <p:cNvCxnSpPr/>
                <p:nvPr/>
              </p:nvCxnSpPr>
              <p:spPr>
                <a:xfrm flipV="1">
                  <a:off x="10971068" y="4871819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95"/>
                <p:cNvCxnSpPr/>
                <p:nvPr/>
              </p:nvCxnSpPr>
              <p:spPr>
                <a:xfrm flipV="1">
                  <a:off x="10971068" y="5308342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92"/>
                <p:cNvCxnSpPr/>
                <p:nvPr/>
              </p:nvCxnSpPr>
              <p:spPr>
                <a:xfrm flipV="1">
                  <a:off x="10971068" y="5090080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93"/>
                <p:cNvCxnSpPr/>
                <p:nvPr/>
              </p:nvCxnSpPr>
              <p:spPr>
                <a:xfrm flipV="1">
                  <a:off x="10971068" y="5526604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94"/>
                <p:cNvCxnSpPr/>
                <p:nvPr/>
              </p:nvCxnSpPr>
              <p:spPr>
                <a:xfrm flipV="1">
                  <a:off x="10971068" y="5744866"/>
                  <a:ext cx="2072011" cy="617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89"/>
              <p:cNvSpPr txBox="1"/>
              <p:nvPr/>
            </p:nvSpPr>
            <p:spPr>
              <a:xfrm rot="21586222">
                <a:off x="12597174" y="4172572"/>
                <a:ext cx="1426809" cy="68235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642" dirty="0"/>
                  <a:t>How may the product respond to this?</a:t>
                </a:r>
              </a:p>
            </p:txBody>
          </p:sp>
        </p:grpSp>
        <p:grpSp>
          <p:nvGrpSpPr>
            <p:cNvPr id="14" name="Group 78"/>
            <p:cNvGrpSpPr/>
            <p:nvPr/>
          </p:nvGrpSpPr>
          <p:grpSpPr>
            <a:xfrm>
              <a:off x="4650753" y="3325753"/>
              <a:ext cx="1671044" cy="991800"/>
              <a:chOff x="6438730" y="4439122"/>
              <a:chExt cx="3719816" cy="2207789"/>
            </a:xfrm>
          </p:grpSpPr>
          <p:sp>
            <p:nvSpPr>
              <p:cNvPr id="27" name="Rectangle 79"/>
              <p:cNvSpPr/>
              <p:nvPr/>
            </p:nvSpPr>
            <p:spPr>
              <a:xfrm rot="16204000">
                <a:off x="7048421" y="3829431"/>
                <a:ext cx="2207789" cy="3427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28" name="TextBox 80"/>
              <p:cNvSpPr txBox="1"/>
              <p:nvPr/>
            </p:nvSpPr>
            <p:spPr>
              <a:xfrm rot="21586222">
                <a:off x="6519700" y="4517031"/>
                <a:ext cx="1820365" cy="37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/>
                  <a:t>Concept sheet</a:t>
                </a:r>
              </a:p>
            </p:txBody>
          </p:sp>
          <p:sp>
            <p:nvSpPr>
              <p:cNvPr id="29" name="TextBox 81"/>
              <p:cNvSpPr txBox="1"/>
              <p:nvPr/>
            </p:nvSpPr>
            <p:spPr>
              <a:xfrm rot="21586222">
                <a:off x="8674178" y="4506607"/>
                <a:ext cx="1094414" cy="37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/>
                  <a:t>Team……</a:t>
                </a:r>
              </a:p>
            </p:txBody>
          </p:sp>
          <p:sp>
            <p:nvSpPr>
              <p:cNvPr id="30" name="Rectangle 82"/>
              <p:cNvSpPr/>
              <p:nvPr/>
            </p:nvSpPr>
            <p:spPr>
              <a:xfrm>
                <a:off x="8306294" y="5094236"/>
                <a:ext cx="1306826" cy="1157139"/>
              </a:xfrm>
              <a:prstGeom prst="rect">
                <a:avLst/>
              </a:prstGeom>
              <a:noFill/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31" name="Straight Connector 83"/>
              <p:cNvCxnSpPr/>
              <p:nvPr/>
            </p:nvCxnSpPr>
            <p:spPr>
              <a:xfrm flipV="1">
                <a:off x="6635736" y="5533422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84"/>
              <p:cNvCxnSpPr/>
              <p:nvPr/>
            </p:nvCxnSpPr>
            <p:spPr>
              <a:xfrm flipV="1">
                <a:off x="6635736" y="576406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85"/>
              <p:cNvCxnSpPr/>
              <p:nvPr/>
            </p:nvCxnSpPr>
            <p:spPr>
              <a:xfrm flipV="1">
                <a:off x="6635736" y="5994716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86"/>
              <p:cNvCxnSpPr/>
              <p:nvPr/>
            </p:nvCxnSpPr>
            <p:spPr>
              <a:xfrm flipV="1">
                <a:off x="6635736" y="622535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83"/>
              <p:cNvCxnSpPr/>
              <p:nvPr/>
            </p:nvCxnSpPr>
            <p:spPr>
              <a:xfrm flipV="1">
                <a:off x="6635736" y="5302775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80"/>
              <p:cNvSpPr txBox="1"/>
              <p:nvPr/>
            </p:nvSpPr>
            <p:spPr>
              <a:xfrm rot="21586222">
                <a:off x="6519702" y="4797321"/>
                <a:ext cx="1820365" cy="352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8" dirty="0"/>
                  <a:t>Description</a:t>
                </a:r>
              </a:p>
            </p:txBody>
          </p:sp>
          <p:sp>
            <p:nvSpPr>
              <p:cNvPr id="37" name="TextBox 80"/>
              <p:cNvSpPr txBox="1"/>
              <p:nvPr/>
            </p:nvSpPr>
            <p:spPr>
              <a:xfrm rot="21586222">
                <a:off x="8156868" y="4797684"/>
                <a:ext cx="2001678" cy="352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8" dirty="0"/>
                  <a:t>What does it look like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21175174">
              <a:off x="4924108" y="3717886"/>
              <a:ext cx="1671043" cy="991800"/>
              <a:chOff x="6438730" y="4439122"/>
              <a:chExt cx="3719814" cy="2207789"/>
            </a:xfrm>
          </p:grpSpPr>
          <p:sp>
            <p:nvSpPr>
              <p:cNvPr id="16" name="Rectangle 15"/>
              <p:cNvSpPr/>
              <p:nvPr/>
            </p:nvSpPr>
            <p:spPr>
              <a:xfrm rot="16204000">
                <a:off x="7048421" y="3829431"/>
                <a:ext cx="2207789" cy="3427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21586222">
                <a:off x="6519700" y="4517031"/>
                <a:ext cx="1820365" cy="37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/>
                  <a:t>Concept sheet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1586222">
                <a:off x="8674177" y="4506607"/>
                <a:ext cx="1094414" cy="37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/>
                  <a:t>Team……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306294" y="5094236"/>
                <a:ext cx="1306826" cy="1157139"/>
              </a:xfrm>
              <a:prstGeom prst="rect">
                <a:avLst/>
              </a:prstGeom>
              <a:noFill/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6635736" y="5533422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635736" y="576406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635736" y="5994716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6635736" y="622535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83"/>
              <p:cNvCxnSpPr/>
              <p:nvPr/>
            </p:nvCxnSpPr>
            <p:spPr>
              <a:xfrm flipV="1">
                <a:off x="6635736" y="5302775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80"/>
              <p:cNvSpPr txBox="1"/>
              <p:nvPr/>
            </p:nvSpPr>
            <p:spPr>
              <a:xfrm rot="21586222">
                <a:off x="6519702" y="4797321"/>
                <a:ext cx="1820365" cy="352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8" dirty="0"/>
                  <a:t>Description</a:t>
                </a:r>
              </a:p>
            </p:txBody>
          </p:sp>
          <p:sp>
            <p:nvSpPr>
              <p:cNvPr id="26" name="TextBox 80"/>
              <p:cNvSpPr txBox="1"/>
              <p:nvPr/>
            </p:nvSpPr>
            <p:spPr>
              <a:xfrm rot="21586222">
                <a:off x="8156866" y="4797684"/>
                <a:ext cx="2001678" cy="352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8" dirty="0"/>
                  <a:t>What does it look like</a:t>
                </a: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628138" y="1425370"/>
            <a:ext cx="3346962" cy="3269071"/>
            <a:chOff x="4823951" y="1329904"/>
            <a:chExt cx="3346962" cy="3269071"/>
          </a:xfrm>
        </p:grpSpPr>
        <p:grpSp>
          <p:nvGrpSpPr>
            <p:cNvPr id="104" name="Group 103"/>
            <p:cNvGrpSpPr/>
            <p:nvPr/>
          </p:nvGrpSpPr>
          <p:grpSpPr>
            <a:xfrm rot="296301">
              <a:off x="4846074" y="1329904"/>
              <a:ext cx="3081349" cy="881401"/>
              <a:chOff x="5549711" y="1863063"/>
              <a:chExt cx="4316742" cy="1234778"/>
            </a:xfrm>
          </p:grpSpPr>
          <p:sp>
            <p:nvSpPr>
              <p:cNvPr id="129" name="Rectangle 128"/>
              <p:cNvSpPr/>
              <p:nvPr/>
            </p:nvSpPr>
            <p:spPr>
              <a:xfrm rot="16204000">
                <a:off x="7101056" y="329957"/>
                <a:ext cx="1214495" cy="43162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21586222">
                <a:off x="5671785" y="1863063"/>
                <a:ext cx="1820365" cy="344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/>
                  <a:t>User journey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21586222">
                <a:off x="8674179" y="1864518"/>
                <a:ext cx="1094415" cy="344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99"/>
                  <a:t>Team……</a:t>
                </a:r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>
                <a:off x="7219867" y="2234680"/>
                <a:ext cx="0" cy="86316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6390656" y="2234679"/>
                <a:ext cx="1" cy="86316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8838927" y="2234679"/>
                <a:ext cx="0" cy="86316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8009718" y="2234679"/>
                <a:ext cx="1" cy="86316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5549711" y="2387798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5549711" y="2882751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5549711" y="2234679"/>
                <a:ext cx="4316742" cy="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 rot="21586222">
                <a:off x="5671789" y="2183387"/>
                <a:ext cx="63345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 dirty="0"/>
                  <a:t>Before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 rot="21586222">
                <a:off x="6501510" y="2183444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Sign-up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 rot="21586222">
                <a:off x="7343301" y="2183351"/>
                <a:ext cx="651889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 dirty="0"/>
                  <a:t>Set-up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21586222">
                <a:off x="8122438" y="2183444"/>
                <a:ext cx="605393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Use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 rot="21586222">
                <a:off x="8912879" y="2182943"/>
                <a:ext cx="855899" cy="25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71"/>
                  <a:t>Use again</a:t>
                </a:r>
              </a:p>
            </p:txBody>
          </p:sp>
        </p:grpSp>
        <p:grpSp>
          <p:nvGrpSpPr>
            <p:cNvPr id="105" name="Group 78"/>
            <p:cNvGrpSpPr/>
            <p:nvPr/>
          </p:nvGrpSpPr>
          <p:grpSpPr>
            <a:xfrm rot="741880">
              <a:off x="5427193" y="2148703"/>
              <a:ext cx="2743720" cy="1614606"/>
              <a:chOff x="6438730" y="4439122"/>
              <a:chExt cx="3751724" cy="2207789"/>
            </a:xfrm>
          </p:grpSpPr>
          <p:sp>
            <p:nvSpPr>
              <p:cNvPr id="118" name="Rectangle 79"/>
              <p:cNvSpPr/>
              <p:nvPr/>
            </p:nvSpPr>
            <p:spPr>
              <a:xfrm rot="16204000">
                <a:off x="7048421" y="3829431"/>
                <a:ext cx="2207789" cy="3427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119" name="TextBox 80"/>
              <p:cNvSpPr txBox="1"/>
              <p:nvPr/>
            </p:nvSpPr>
            <p:spPr>
              <a:xfrm rot="21586222">
                <a:off x="6519702" y="4559719"/>
                <a:ext cx="1820365" cy="29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85" dirty="0"/>
                  <a:t>Tech/biz</a:t>
                </a:r>
              </a:p>
            </p:txBody>
          </p:sp>
          <p:sp>
            <p:nvSpPr>
              <p:cNvPr id="120" name="TextBox 81"/>
              <p:cNvSpPr txBox="1"/>
              <p:nvPr/>
            </p:nvSpPr>
            <p:spPr>
              <a:xfrm rot="21586222">
                <a:off x="8674176" y="4549294"/>
                <a:ext cx="1094415" cy="29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85"/>
                  <a:t>Team……</a:t>
                </a:r>
              </a:p>
            </p:txBody>
          </p:sp>
          <p:sp>
            <p:nvSpPr>
              <p:cNvPr id="121" name="Rectangle 82"/>
              <p:cNvSpPr/>
              <p:nvPr/>
            </p:nvSpPr>
            <p:spPr>
              <a:xfrm>
                <a:off x="8306294" y="5094236"/>
                <a:ext cx="1306826" cy="1157139"/>
              </a:xfrm>
              <a:prstGeom prst="rect">
                <a:avLst/>
              </a:prstGeom>
              <a:noFill/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122" name="Straight Connector 83"/>
              <p:cNvCxnSpPr/>
              <p:nvPr/>
            </p:nvCxnSpPr>
            <p:spPr>
              <a:xfrm flipV="1">
                <a:off x="6635736" y="5533422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84"/>
              <p:cNvCxnSpPr/>
              <p:nvPr/>
            </p:nvCxnSpPr>
            <p:spPr>
              <a:xfrm flipV="1">
                <a:off x="6635736" y="576406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85"/>
              <p:cNvCxnSpPr/>
              <p:nvPr/>
            </p:nvCxnSpPr>
            <p:spPr>
              <a:xfrm flipV="1">
                <a:off x="6635736" y="5994716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86"/>
              <p:cNvCxnSpPr/>
              <p:nvPr/>
            </p:nvCxnSpPr>
            <p:spPr>
              <a:xfrm flipV="1">
                <a:off x="6635736" y="622535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83"/>
              <p:cNvCxnSpPr/>
              <p:nvPr/>
            </p:nvCxnSpPr>
            <p:spPr>
              <a:xfrm flipV="1">
                <a:off x="6635736" y="5302775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80"/>
              <p:cNvSpPr txBox="1"/>
              <p:nvPr/>
            </p:nvSpPr>
            <p:spPr>
              <a:xfrm rot="21586222">
                <a:off x="6551612" y="4831997"/>
                <a:ext cx="1820365" cy="276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14" dirty="0"/>
                  <a:t>Description</a:t>
                </a:r>
              </a:p>
            </p:txBody>
          </p:sp>
          <p:sp>
            <p:nvSpPr>
              <p:cNvPr id="128" name="TextBox 80"/>
              <p:cNvSpPr txBox="1"/>
              <p:nvPr/>
            </p:nvSpPr>
            <p:spPr>
              <a:xfrm rot="21586222">
                <a:off x="8188775" y="4832361"/>
                <a:ext cx="2001679" cy="276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14" dirty="0"/>
                  <a:t>What does it look like</a:t>
                </a:r>
              </a:p>
            </p:txBody>
          </p:sp>
        </p:grpSp>
        <p:grpSp>
          <p:nvGrpSpPr>
            <p:cNvPr id="106" name="Group 78"/>
            <p:cNvGrpSpPr/>
            <p:nvPr/>
          </p:nvGrpSpPr>
          <p:grpSpPr>
            <a:xfrm rot="335158">
              <a:off x="4823951" y="2984369"/>
              <a:ext cx="2743720" cy="1614606"/>
              <a:chOff x="6438730" y="4439122"/>
              <a:chExt cx="3751724" cy="2207789"/>
            </a:xfrm>
          </p:grpSpPr>
          <p:sp>
            <p:nvSpPr>
              <p:cNvPr id="107" name="Rectangle 79"/>
              <p:cNvSpPr/>
              <p:nvPr/>
            </p:nvSpPr>
            <p:spPr>
              <a:xfrm rot="16204000">
                <a:off x="7048421" y="3829431"/>
                <a:ext cx="2207789" cy="3427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3825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sp>
            <p:nvSpPr>
              <p:cNvPr id="108" name="TextBox 80"/>
              <p:cNvSpPr txBox="1"/>
              <p:nvPr/>
            </p:nvSpPr>
            <p:spPr>
              <a:xfrm rot="21586222">
                <a:off x="6519702" y="4559719"/>
                <a:ext cx="1820365" cy="29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85" dirty="0"/>
                  <a:t>Concept sheet</a:t>
                </a:r>
              </a:p>
            </p:txBody>
          </p:sp>
          <p:sp>
            <p:nvSpPr>
              <p:cNvPr id="109" name="TextBox 81"/>
              <p:cNvSpPr txBox="1"/>
              <p:nvPr/>
            </p:nvSpPr>
            <p:spPr>
              <a:xfrm rot="21586222">
                <a:off x="8674178" y="4549296"/>
                <a:ext cx="1094415" cy="29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85" dirty="0"/>
                  <a:t>Team……</a:t>
                </a:r>
              </a:p>
            </p:txBody>
          </p:sp>
          <p:sp>
            <p:nvSpPr>
              <p:cNvPr id="110" name="Rectangle 82"/>
              <p:cNvSpPr/>
              <p:nvPr/>
            </p:nvSpPr>
            <p:spPr>
              <a:xfrm>
                <a:off x="8306294" y="5094236"/>
                <a:ext cx="1306826" cy="1157139"/>
              </a:xfrm>
              <a:prstGeom prst="rect">
                <a:avLst/>
              </a:prstGeom>
              <a:noFill/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111" name="Straight Connector 83"/>
              <p:cNvCxnSpPr/>
              <p:nvPr/>
            </p:nvCxnSpPr>
            <p:spPr>
              <a:xfrm flipV="1">
                <a:off x="6635736" y="5533422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84"/>
              <p:cNvCxnSpPr/>
              <p:nvPr/>
            </p:nvCxnSpPr>
            <p:spPr>
              <a:xfrm flipV="1">
                <a:off x="6635736" y="576406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85"/>
              <p:cNvCxnSpPr/>
              <p:nvPr/>
            </p:nvCxnSpPr>
            <p:spPr>
              <a:xfrm flipV="1">
                <a:off x="6635736" y="5994716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86"/>
              <p:cNvCxnSpPr/>
              <p:nvPr/>
            </p:nvCxnSpPr>
            <p:spPr>
              <a:xfrm flipV="1">
                <a:off x="6635736" y="6225359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83"/>
              <p:cNvCxnSpPr/>
              <p:nvPr/>
            </p:nvCxnSpPr>
            <p:spPr>
              <a:xfrm flipV="1">
                <a:off x="6635736" y="5302775"/>
                <a:ext cx="1237849" cy="561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80"/>
              <p:cNvSpPr txBox="1"/>
              <p:nvPr/>
            </p:nvSpPr>
            <p:spPr>
              <a:xfrm rot="21586222">
                <a:off x="6551612" y="4831997"/>
                <a:ext cx="1820365" cy="276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14" dirty="0"/>
                  <a:t>Description</a:t>
                </a:r>
              </a:p>
            </p:txBody>
          </p:sp>
          <p:sp>
            <p:nvSpPr>
              <p:cNvPr id="117" name="TextBox 80"/>
              <p:cNvSpPr txBox="1"/>
              <p:nvPr/>
            </p:nvSpPr>
            <p:spPr>
              <a:xfrm rot="21586222">
                <a:off x="8188775" y="4832361"/>
                <a:ext cx="2001679" cy="276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14" dirty="0"/>
                  <a:t>What does it look like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111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design sprint – day 3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96007" y="594000"/>
            <a:ext cx="495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Prototyping and testing</a:t>
            </a:r>
            <a:endParaRPr lang="en-GB" sz="2400" dirty="0"/>
          </a:p>
        </p:txBody>
      </p:sp>
      <p:pic>
        <p:nvPicPr>
          <p:cNvPr id="10" name="Content Placeholder 12" descr="TravelPaperPrototypes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/>
          <a:stretch/>
        </p:blipFill>
        <p:spPr>
          <a:xfrm rot="281828">
            <a:off x="449523" y="1011587"/>
            <a:ext cx="2808629" cy="3600588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>
            <a:outerShdw blurRad="123825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de 33" descr="IMG_63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r="10905"/>
          <a:stretch/>
        </p:blipFill>
        <p:spPr>
          <a:xfrm>
            <a:off x="5181476" y="1261817"/>
            <a:ext cx="3389560" cy="30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design sprint – day 4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26/11/2013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5F06-C352-544E-8237-6F33909C7E7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96007" y="594000"/>
            <a:ext cx="495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Pitching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40" y="1055665"/>
            <a:ext cx="5443317" cy="3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3397"/>
      </p:ext>
    </p:extLst>
  </p:cSld>
  <p:clrMapOvr>
    <a:masterClrMapping/>
  </p:clrMapOvr>
</p:sld>
</file>

<file path=ppt/theme/theme1.xml><?xml version="1.0" encoding="utf-8"?>
<a:theme xmlns:a="http://schemas.openxmlformats.org/drawingml/2006/main" name="Jisc Content Sli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 anchor="ctr" anchorCtr="0">
        <a:spAutoFit/>
      </a:bodyPr>
      <a:lstStyle>
        <a:defPPr>
          <a:lnSpc>
            <a:spcPct val="990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41AA9286-7D22-4A79-8B2F-04BB83FE06C2}"/>
    </a:ext>
  </a:extLst>
</a:theme>
</file>

<file path=ppt/theme/theme10.xml><?xml version="1.0" encoding="utf-8"?>
<a:theme xmlns:a="http://schemas.openxmlformats.org/drawingml/2006/main" name="1_Jisc Content Sli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 anchor="ctr" anchorCtr="0">
        <a:spAutoFit/>
      </a:bodyPr>
      <a:lstStyle>
        <a:defPPr>
          <a:lnSpc>
            <a:spcPct val="990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41AA9286-7D22-4A79-8B2F-04BB83FE06C2}"/>
    </a:ext>
  </a:extLst>
</a:theme>
</file>

<file path=ppt/theme/theme11.xml><?xml version="1.0" encoding="utf-8"?>
<a:theme xmlns:a="http://schemas.openxmlformats.org/drawingml/2006/main" name="Office Theme">
  <a:themeElements>
    <a:clrScheme name="Jisc Primary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E61554"/>
      </a:accent2>
      <a:accent3>
        <a:srgbClr val="F9B000"/>
      </a:accent3>
      <a:accent4>
        <a:srgbClr val="B2BB1C"/>
      </a:accent4>
      <a:accent5>
        <a:srgbClr val="0092CB"/>
      </a:accent5>
      <a:accent6>
        <a:srgbClr val="B71A8B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Jisc Primary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E61554"/>
      </a:accent2>
      <a:accent3>
        <a:srgbClr val="F9B000"/>
      </a:accent3>
      <a:accent4>
        <a:srgbClr val="B2BB1C"/>
      </a:accent4>
      <a:accent5>
        <a:srgbClr val="0092CB"/>
      </a:accent5>
      <a:accent6>
        <a:srgbClr val="B71A8B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isc Cover Sli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544E8E78-22CE-45A7-A079-55DC3D125FB3}"/>
    </a:ext>
  </a:extLst>
</a:theme>
</file>

<file path=ppt/theme/theme3.xml><?xml version="1.0" encoding="utf-8"?>
<a:theme xmlns:a="http://schemas.openxmlformats.org/drawingml/2006/main" name="Jisc Closing Sli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98B066A8-5050-4A68-95BE-F720D7B3C4CC}"/>
    </a:ext>
  </a:extLst>
</a:theme>
</file>

<file path=ppt/theme/theme4.xml><?xml version="1.0" encoding="utf-8"?>
<a:theme xmlns:a="http://schemas.openxmlformats.org/drawingml/2006/main" name="Jisc Divider Sl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B8D107CC-B507-4688-9BB7-BC1773DA45E5}"/>
    </a:ext>
  </a:extLst>
</a:theme>
</file>

<file path=ppt/theme/theme5.xml><?xml version="1.0" encoding="utf-8"?>
<a:theme xmlns:a="http://schemas.openxmlformats.org/drawingml/2006/main" name="Jisc Fullscreen Image Slide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1A141971-FF98-4D08-AE1F-4DEED86FEF71}"/>
    </a:ext>
  </a:extLst>
</a:theme>
</file>

<file path=ppt/theme/theme6.xml><?xml version="1.0" encoding="utf-8"?>
<a:theme xmlns:a="http://schemas.openxmlformats.org/drawingml/2006/main" name="Jisc Colours">
  <a:themeElements>
    <a:clrScheme name="Jisc Colours 01">
      <a:dk1>
        <a:srgbClr val="2C3841"/>
      </a:dk1>
      <a:lt1>
        <a:srgbClr val="FFFFFF"/>
      </a:lt1>
      <a:dk2>
        <a:srgbClr val="000000"/>
      </a:dk2>
      <a:lt2>
        <a:srgbClr val="CADCF0"/>
      </a:lt2>
      <a:accent1>
        <a:srgbClr val="E85E12"/>
      </a:accent1>
      <a:accent2>
        <a:srgbClr val="9F3515"/>
      </a:accent2>
      <a:accent3>
        <a:srgbClr val="B71A8B"/>
      </a:accent3>
      <a:accent4>
        <a:srgbClr val="552481"/>
      </a:accent4>
      <a:accent5>
        <a:srgbClr val="0092CB"/>
      </a:accent5>
      <a:accent6>
        <a:srgbClr val="00557F"/>
      </a:accent6>
      <a:hlink>
        <a:srgbClr val="E85E12"/>
      </a:hlink>
      <a:folHlink>
        <a:srgbClr val="E85E1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Jisc Standard 16-9 Mar 2015.potx" id="{932D912D-11CF-44FC-990C-E1C440572D42}" vid="{80268AAC-4DB1-4A3E-9E53-AF7130A92EA5}"/>
    </a:ext>
  </a:extLst>
</a:theme>
</file>

<file path=ppt/theme/theme7.xml><?xml version="1.0" encoding="utf-8"?>
<a:theme xmlns:a="http://schemas.openxmlformats.org/drawingml/2006/main" name="Jisc Theme">
  <a:themeElements>
    <a:clrScheme name="Jisc 2013 1">
      <a:dk1>
        <a:srgbClr val="2C3841"/>
      </a:dk1>
      <a:lt1>
        <a:srgbClr val="FFFFFF"/>
      </a:lt1>
      <a:dk2>
        <a:srgbClr val="DE481C"/>
      </a:dk2>
      <a:lt2>
        <a:srgbClr val="9F3515"/>
      </a:lt2>
      <a:accent1>
        <a:srgbClr val="E61554"/>
      </a:accent1>
      <a:accent2>
        <a:srgbClr val="F9B000"/>
      </a:accent2>
      <a:accent3>
        <a:srgbClr val="B2BB1C"/>
      </a:accent3>
      <a:accent4>
        <a:srgbClr val="0092CB"/>
      </a:accent4>
      <a:accent5>
        <a:srgbClr val="B71A8B"/>
      </a:accent5>
      <a:accent6>
        <a:srgbClr val="CADCF0"/>
      </a:accent6>
      <a:hlink>
        <a:srgbClr val="DE481C"/>
      </a:hlink>
      <a:folHlink>
        <a:srgbClr val="DE481C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Jisc Theme">
  <a:themeElements>
    <a:clrScheme name="Jisc 2013 1">
      <a:dk1>
        <a:srgbClr val="2C3841"/>
      </a:dk1>
      <a:lt1>
        <a:srgbClr val="FFFFFF"/>
      </a:lt1>
      <a:dk2>
        <a:srgbClr val="DE481C"/>
      </a:dk2>
      <a:lt2>
        <a:srgbClr val="9F3515"/>
      </a:lt2>
      <a:accent1>
        <a:srgbClr val="E61554"/>
      </a:accent1>
      <a:accent2>
        <a:srgbClr val="F9B000"/>
      </a:accent2>
      <a:accent3>
        <a:srgbClr val="B2BB1C"/>
      </a:accent3>
      <a:accent4>
        <a:srgbClr val="0092CB"/>
      </a:accent4>
      <a:accent5>
        <a:srgbClr val="B71A8B"/>
      </a:accent5>
      <a:accent6>
        <a:srgbClr val="CADCF0"/>
      </a:accent6>
      <a:hlink>
        <a:srgbClr val="DE481C"/>
      </a:hlink>
      <a:folHlink>
        <a:srgbClr val="DE481C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Jisc Theme">
  <a:themeElements>
    <a:clrScheme name="Jisc 2013 1">
      <a:dk1>
        <a:srgbClr val="2C3841"/>
      </a:dk1>
      <a:lt1>
        <a:srgbClr val="FFFFFF"/>
      </a:lt1>
      <a:dk2>
        <a:srgbClr val="DE481C"/>
      </a:dk2>
      <a:lt2>
        <a:srgbClr val="9F3515"/>
      </a:lt2>
      <a:accent1>
        <a:srgbClr val="E61554"/>
      </a:accent1>
      <a:accent2>
        <a:srgbClr val="F9B000"/>
      </a:accent2>
      <a:accent3>
        <a:srgbClr val="B2BB1C"/>
      </a:accent3>
      <a:accent4>
        <a:srgbClr val="0092CB"/>
      </a:accent4>
      <a:accent5>
        <a:srgbClr val="B71A8B"/>
      </a:accent5>
      <a:accent6>
        <a:srgbClr val="CADCF0"/>
      </a:accent6>
      <a:hlink>
        <a:srgbClr val="DE481C"/>
      </a:hlink>
      <a:folHlink>
        <a:srgbClr val="DE481C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E4A139ECCBD241A442D7CF7EE8F8D4" ma:contentTypeVersion="2" ma:contentTypeDescription="Create a new document." ma:contentTypeScope="" ma:versionID="11507b2382009acd5947100e36a13333">
  <xsd:schema xmlns:xsd="http://www.w3.org/2001/XMLSchema" xmlns:xs="http://www.w3.org/2001/XMLSchema" xmlns:p="http://schemas.microsoft.com/office/2006/metadata/properties" xmlns:ns2="ebf13169-c280-4fc5-86f8-af5191a5ddf2" xmlns:ns3="217ac18d-a73a-48a9-8bac-9db52278b555" targetNamespace="http://schemas.microsoft.com/office/2006/metadata/properties" ma:root="true" ma:fieldsID="21c7c1ba30450bca7fa68ccb336c780d" ns2:_="" ns3:_="">
    <xsd:import namespace="ebf13169-c280-4fc5-86f8-af5191a5ddf2"/>
    <xsd:import namespace="217ac18d-a73a-48a9-8bac-9db52278b5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13169-c280-4fc5-86f8-af5191a5ddf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ac18d-a73a-48a9-8bac-9db52278b5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C923BD-2E24-4153-83CC-A56DE2736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13169-c280-4fc5-86f8-af5191a5ddf2"/>
    <ds:schemaRef ds:uri="217ac18d-a73a-48a9-8bac-9db52278b5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5A9E47-9A03-4FCA-A0D5-2CDABD8EB978}">
  <ds:schemaRefs>
    <ds:schemaRef ds:uri="ebf13169-c280-4fc5-86f8-af5191a5ddf2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217ac18d-a73a-48a9-8bac-9db52278b55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Jisc%20standard%2016-9%20powerpoint%20template</Template>
  <TotalTime>916</TotalTime>
  <Words>392</Words>
  <Application>Microsoft Office PowerPoint</Application>
  <PresentationFormat>On-screen Show (16:9)</PresentationFormat>
  <Paragraphs>162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MS PGothic</vt:lpstr>
      <vt:lpstr>Arial</vt:lpstr>
      <vt:lpstr>Corbel</vt:lpstr>
      <vt:lpstr>Lucida Grande</vt:lpstr>
      <vt:lpstr>Wingdings</vt:lpstr>
      <vt:lpstr>Jisc Content Slides</vt:lpstr>
      <vt:lpstr>Jisc Cover Slides</vt:lpstr>
      <vt:lpstr>Jisc Closing Slides</vt:lpstr>
      <vt:lpstr>Jisc Divider Sldes</vt:lpstr>
      <vt:lpstr>Jisc Fullscreen Image Slides</vt:lpstr>
      <vt:lpstr>Jisc Colours</vt:lpstr>
      <vt:lpstr>Jisc Theme</vt:lpstr>
      <vt:lpstr>2_Jisc Theme</vt:lpstr>
      <vt:lpstr>1_Jisc Theme</vt:lpstr>
      <vt:lpstr>1_Jisc Content Slides</vt:lpstr>
      <vt:lpstr>PowerPoint Presentation</vt:lpstr>
      <vt:lpstr>Our vision and aim</vt:lpstr>
      <vt:lpstr>We do… three main things</vt:lpstr>
      <vt:lpstr>Summer of student innovation</vt:lpstr>
      <vt:lpstr>Inspiration</vt:lpstr>
      <vt:lpstr>Our design sprint – day 1</vt:lpstr>
      <vt:lpstr>Our design sprint – day 2</vt:lpstr>
      <vt:lpstr>Our design sprint – day 3</vt:lpstr>
      <vt:lpstr>Our design sprint – day 4</vt:lpstr>
      <vt:lpstr>Action shots</vt:lpstr>
      <vt:lpstr>What we’ve learned</vt:lpstr>
      <vt:lpstr>What could we do better</vt:lpstr>
      <vt:lpstr>Thanks and get in touch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McGregor</dc:creator>
  <cp:lastModifiedBy>Andy McGregor</cp:lastModifiedBy>
  <cp:revision>26</cp:revision>
  <cp:lastPrinted>2015-03-16T16:56:25Z</cp:lastPrinted>
  <dcterms:created xsi:type="dcterms:W3CDTF">2016-09-23T09:38:49Z</dcterms:created>
  <dcterms:modified xsi:type="dcterms:W3CDTF">2017-03-16T20:41:19Z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0x0101002FE4A139ECCBD241A442D7CF7EE8F8D4</vt:lpwstr>
  </property>
  <property fmtid="{D5CDD505-2E9C-101B-9397-08002B2CF9AE}" pid="3" name="_dlc_DocIdItemGuid">
    <vt:lpwstr>39e1a14c-b6b3-45a1-83fe-3e6965695426</vt:lpwstr>
  </property>
  <property fmtid="{D5CDD505-2E9C-101B-9397-08002B2CF9AE}" pid="4" name="SharedWithUsers">
    <vt:lpwstr/>
  </property>
  <property fmtid="{D5CDD505-2E9C-101B-9397-08002B2CF9AE}" pid="5" name="_dlc_DocId">
    <vt:lpwstr>N7XHR37R3CPZ-174-2</vt:lpwstr>
  </property>
  <property fmtid="{D5CDD505-2E9C-101B-9397-08002B2CF9AE}" pid="6" name="_dlc_DocIdUrl">
    <vt:lpwstr>https://jisc365.sharepoint.com/sites/customerexperience/cscollab/_layouts/15/DocIdRedir.aspx?ID=N7XHR37R3CPZ-174-2, N7XHR37R3CPZ-174-2</vt:lpwstr>
  </property>
</Properties>
</file>