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handoutMasterIdLst>
    <p:handoutMasterId r:id="rId26"/>
  </p:handoutMasterIdLst>
  <p:sldIdLst>
    <p:sldId id="262" r:id="rId4"/>
    <p:sldId id="260" r:id="rId5"/>
    <p:sldId id="257" r:id="rId6"/>
    <p:sldId id="256" r:id="rId7"/>
    <p:sldId id="263" r:id="rId8"/>
    <p:sldId id="258" r:id="rId9"/>
    <p:sldId id="278" r:id="rId10"/>
    <p:sldId id="271" r:id="rId11"/>
    <p:sldId id="265" r:id="rId12"/>
    <p:sldId id="266" r:id="rId13"/>
    <p:sldId id="267" r:id="rId14"/>
    <p:sldId id="272" r:id="rId15"/>
    <p:sldId id="273" r:id="rId16"/>
    <p:sldId id="283" r:id="rId17"/>
    <p:sldId id="280" r:id="rId18"/>
    <p:sldId id="270" r:id="rId19"/>
    <p:sldId id="274" r:id="rId20"/>
    <p:sldId id="281" r:id="rId21"/>
    <p:sldId id="284" r:id="rId22"/>
    <p:sldId id="276" r:id="rId23"/>
    <p:sldId id="268" r:id="rId2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80476" autoAdjust="0"/>
  </p:normalViewPr>
  <p:slideViewPr>
    <p:cSldViewPr>
      <p:cViewPr varScale="1">
        <p:scale>
          <a:sx n="93" d="100"/>
          <a:sy n="93" d="100"/>
        </p:scale>
        <p:origin x="-21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21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AB704-6639-4F45-8506-7DA0749A6DC5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89163D9-8553-4970-ADFA-EBCDABB424DF}">
      <dgm:prSet phldrT="[Text]"/>
      <dgm:spPr/>
      <dgm:t>
        <a:bodyPr/>
        <a:lstStyle/>
        <a:p>
          <a:r>
            <a:rPr lang="en-GB" b="1" dirty="0"/>
            <a:t>Observation</a:t>
          </a:r>
        </a:p>
      </dgm:t>
    </dgm:pt>
    <dgm:pt modelId="{121AFF02-7A99-4495-81BC-429D40CD1C73}" type="parTrans" cxnId="{BB25339A-29C2-42AD-85A5-00EE7B5550CB}">
      <dgm:prSet/>
      <dgm:spPr/>
      <dgm:t>
        <a:bodyPr/>
        <a:lstStyle/>
        <a:p>
          <a:endParaRPr lang="en-GB"/>
        </a:p>
      </dgm:t>
    </dgm:pt>
    <dgm:pt modelId="{67CE533D-BAF6-43A9-97A5-3AFE81BF86FA}" type="sibTrans" cxnId="{BB25339A-29C2-42AD-85A5-00EE7B5550CB}">
      <dgm:prSet/>
      <dgm:spPr/>
      <dgm:t>
        <a:bodyPr/>
        <a:lstStyle/>
        <a:p>
          <a:endParaRPr lang="en-GB"/>
        </a:p>
      </dgm:t>
    </dgm:pt>
    <dgm:pt modelId="{DF6848A0-8C81-4A2F-84A6-A1516D72F83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b="1" dirty="0"/>
            <a:t>Cognitive mapping</a:t>
          </a:r>
        </a:p>
      </dgm:t>
    </dgm:pt>
    <dgm:pt modelId="{23E013BB-B1E6-4DC6-97C3-1DE170649947}" type="parTrans" cxnId="{61CBD64E-FEF5-4D83-8BAF-AEBC6AACFF52}">
      <dgm:prSet/>
      <dgm:spPr/>
      <dgm:t>
        <a:bodyPr/>
        <a:lstStyle/>
        <a:p>
          <a:endParaRPr lang="en-GB"/>
        </a:p>
      </dgm:t>
    </dgm:pt>
    <dgm:pt modelId="{C7CD2097-99C8-4726-B4D0-7B94FB5E9928}" type="sibTrans" cxnId="{61CBD64E-FEF5-4D83-8BAF-AEBC6AACFF52}">
      <dgm:prSet/>
      <dgm:spPr/>
      <dgm:t>
        <a:bodyPr/>
        <a:lstStyle/>
        <a:p>
          <a:endParaRPr lang="en-GB"/>
        </a:p>
      </dgm:t>
    </dgm:pt>
    <dgm:pt modelId="{39395D88-B0B8-4CA1-8D8A-CAD78F06E457}">
      <dgm:prSet phldrT="[Text]"/>
      <dgm:spPr/>
      <dgm:t>
        <a:bodyPr/>
        <a:lstStyle/>
        <a:p>
          <a:r>
            <a:rPr lang="en-GB" b="1" dirty="0"/>
            <a:t>Touchstone tours</a:t>
          </a:r>
        </a:p>
      </dgm:t>
    </dgm:pt>
    <dgm:pt modelId="{40C72463-56B7-4D88-BB6A-F6FA0644E65C}" type="parTrans" cxnId="{CCB93780-BC70-4B20-9560-518D3FE2C301}">
      <dgm:prSet/>
      <dgm:spPr/>
      <dgm:t>
        <a:bodyPr/>
        <a:lstStyle/>
        <a:p>
          <a:endParaRPr lang="en-GB"/>
        </a:p>
      </dgm:t>
    </dgm:pt>
    <dgm:pt modelId="{0AF0F046-86E4-4ACF-8471-A1C41EB4E9C1}" type="sibTrans" cxnId="{CCB93780-BC70-4B20-9560-518D3FE2C301}">
      <dgm:prSet/>
      <dgm:spPr/>
      <dgm:t>
        <a:bodyPr/>
        <a:lstStyle/>
        <a:p>
          <a:endParaRPr lang="en-GB"/>
        </a:p>
      </dgm:t>
    </dgm:pt>
    <dgm:pt modelId="{6740B393-A389-4848-A059-4AD9F82AC1F7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b="1" dirty="0"/>
            <a:t>Focus group</a:t>
          </a:r>
        </a:p>
      </dgm:t>
    </dgm:pt>
    <dgm:pt modelId="{B28E3CC1-963F-4CE4-97AC-7B01EE5F46B1}" type="parTrans" cxnId="{8C73687C-B0A2-4B24-8BDE-D7D405373652}">
      <dgm:prSet/>
      <dgm:spPr/>
      <dgm:t>
        <a:bodyPr/>
        <a:lstStyle/>
        <a:p>
          <a:endParaRPr lang="en-GB"/>
        </a:p>
      </dgm:t>
    </dgm:pt>
    <dgm:pt modelId="{B53E468D-CEE1-447A-A4C7-2D27A542AC1C}" type="sibTrans" cxnId="{8C73687C-B0A2-4B24-8BDE-D7D405373652}">
      <dgm:prSet/>
      <dgm:spPr/>
      <dgm:t>
        <a:bodyPr/>
        <a:lstStyle/>
        <a:p>
          <a:endParaRPr lang="en-GB"/>
        </a:p>
      </dgm:t>
    </dgm:pt>
    <dgm:pt modelId="{45AC7226-15D3-4D81-B698-2B71E8ED593D}" type="pres">
      <dgm:prSet presAssocID="{56EAB704-6639-4F45-8506-7DA0749A6D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5451C2B-90D7-4123-8B7F-AC9CE3AF38FD}" type="pres">
      <dgm:prSet presAssocID="{689163D9-8553-4970-ADFA-EBCDABB424D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2B51AB-FAB3-4448-B40F-F6BDAB0F2241}" type="pres">
      <dgm:prSet presAssocID="{689163D9-8553-4970-ADFA-EBCDABB424DF}" presName="spNode" presStyleCnt="0"/>
      <dgm:spPr/>
    </dgm:pt>
    <dgm:pt modelId="{CA1FB0A3-7955-4F68-A3A5-C2D9FA7EDF24}" type="pres">
      <dgm:prSet presAssocID="{67CE533D-BAF6-43A9-97A5-3AFE81BF86FA}" presName="sibTrans" presStyleLbl="sibTrans1D1" presStyleIdx="0" presStyleCnt="4"/>
      <dgm:spPr/>
      <dgm:t>
        <a:bodyPr/>
        <a:lstStyle/>
        <a:p>
          <a:endParaRPr lang="en-GB"/>
        </a:p>
      </dgm:t>
    </dgm:pt>
    <dgm:pt modelId="{AF0217B7-EDFB-48D7-8FDC-2CD3928685FD}" type="pres">
      <dgm:prSet presAssocID="{DF6848A0-8C81-4A2F-84A6-A1516D72F83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E23B50-D486-4640-94AE-F3DBB61B3FCB}" type="pres">
      <dgm:prSet presAssocID="{DF6848A0-8C81-4A2F-84A6-A1516D72F839}" presName="spNode" presStyleCnt="0"/>
      <dgm:spPr/>
    </dgm:pt>
    <dgm:pt modelId="{86C29926-EB5F-4E13-8225-6C97D9295E1C}" type="pres">
      <dgm:prSet presAssocID="{C7CD2097-99C8-4726-B4D0-7B94FB5E9928}" presName="sibTrans" presStyleLbl="sibTrans1D1" presStyleIdx="1" presStyleCnt="4"/>
      <dgm:spPr/>
      <dgm:t>
        <a:bodyPr/>
        <a:lstStyle/>
        <a:p>
          <a:endParaRPr lang="en-GB"/>
        </a:p>
      </dgm:t>
    </dgm:pt>
    <dgm:pt modelId="{86B585C8-88A1-4EAA-B006-430C6E087DC7}" type="pres">
      <dgm:prSet presAssocID="{39395D88-B0B8-4CA1-8D8A-CAD78F06E45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7BE26C-0B52-463F-9B12-C0888F7E7BCC}" type="pres">
      <dgm:prSet presAssocID="{39395D88-B0B8-4CA1-8D8A-CAD78F06E457}" presName="spNode" presStyleCnt="0"/>
      <dgm:spPr/>
    </dgm:pt>
    <dgm:pt modelId="{8DA54717-F9F8-438E-87CD-B73D35D6653F}" type="pres">
      <dgm:prSet presAssocID="{0AF0F046-86E4-4ACF-8471-A1C41EB4E9C1}" presName="sibTrans" presStyleLbl="sibTrans1D1" presStyleIdx="2" presStyleCnt="4"/>
      <dgm:spPr/>
      <dgm:t>
        <a:bodyPr/>
        <a:lstStyle/>
        <a:p>
          <a:endParaRPr lang="en-GB"/>
        </a:p>
      </dgm:t>
    </dgm:pt>
    <dgm:pt modelId="{BCE886E5-9EB1-4AAC-9EF5-F3BD69261584}" type="pres">
      <dgm:prSet presAssocID="{6740B393-A389-4848-A059-4AD9F82AC1F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D1F06A-9D7B-41B3-9600-E2EFA5D0D124}" type="pres">
      <dgm:prSet presAssocID="{6740B393-A389-4848-A059-4AD9F82AC1F7}" presName="spNode" presStyleCnt="0"/>
      <dgm:spPr/>
    </dgm:pt>
    <dgm:pt modelId="{A46D6499-E972-4E75-A1CF-D0E4E3840096}" type="pres">
      <dgm:prSet presAssocID="{B53E468D-CEE1-447A-A4C7-2D27A542AC1C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D537A366-9D30-42ED-85FA-CDCEE39CB0F5}" type="presOf" srcId="{C7CD2097-99C8-4726-B4D0-7B94FB5E9928}" destId="{86C29926-EB5F-4E13-8225-6C97D9295E1C}" srcOrd="0" destOrd="0" presId="urn:microsoft.com/office/officeart/2005/8/layout/cycle6"/>
    <dgm:cxn modelId="{0A458427-5713-4407-85DB-265EA0691B91}" type="presOf" srcId="{DF6848A0-8C81-4A2F-84A6-A1516D72F839}" destId="{AF0217B7-EDFB-48D7-8FDC-2CD3928685FD}" srcOrd="0" destOrd="0" presId="urn:microsoft.com/office/officeart/2005/8/layout/cycle6"/>
    <dgm:cxn modelId="{B37F58AC-DF4B-40D7-BBC1-FA05E2E266D5}" type="presOf" srcId="{B53E468D-CEE1-447A-A4C7-2D27A542AC1C}" destId="{A46D6499-E972-4E75-A1CF-D0E4E3840096}" srcOrd="0" destOrd="0" presId="urn:microsoft.com/office/officeart/2005/8/layout/cycle6"/>
    <dgm:cxn modelId="{1F33D79D-B83A-491C-8A52-EF3EEFF55CE7}" type="presOf" srcId="{39395D88-B0B8-4CA1-8D8A-CAD78F06E457}" destId="{86B585C8-88A1-4EAA-B006-430C6E087DC7}" srcOrd="0" destOrd="0" presId="urn:microsoft.com/office/officeart/2005/8/layout/cycle6"/>
    <dgm:cxn modelId="{D1FB4740-C141-4267-B020-9A7D054D74A8}" type="presOf" srcId="{0AF0F046-86E4-4ACF-8471-A1C41EB4E9C1}" destId="{8DA54717-F9F8-438E-87CD-B73D35D6653F}" srcOrd="0" destOrd="0" presId="urn:microsoft.com/office/officeart/2005/8/layout/cycle6"/>
    <dgm:cxn modelId="{CCB93780-BC70-4B20-9560-518D3FE2C301}" srcId="{56EAB704-6639-4F45-8506-7DA0749A6DC5}" destId="{39395D88-B0B8-4CA1-8D8A-CAD78F06E457}" srcOrd="2" destOrd="0" parTransId="{40C72463-56B7-4D88-BB6A-F6FA0644E65C}" sibTransId="{0AF0F046-86E4-4ACF-8471-A1C41EB4E9C1}"/>
    <dgm:cxn modelId="{8C73687C-B0A2-4B24-8BDE-D7D405373652}" srcId="{56EAB704-6639-4F45-8506-7DA0749A6DC5}" destId="{6740B393-A389-4848-A059-4AD9F82AC1F7}" srcOrd="3" destOrd="0" parTransId="{B28E3CC1-963F-4CE4-97AC-7B01EE5F46B1}" sibTransId="{B53E468D-CEE1-447A-A4C7-2D27A542AC1C}"/>
    <dgm:cxn modelId="{61CBD64E-FEF5-4D83-8BAF-AEBC6AACFF52}" srcId="{56EAB704-6639-4F45-8506-7DA0749A6DC5}" destId="{DF6848A0-8C81-4A2F-84A6-A1516D72F839}" srcOrd="1" destOrd="0" parTransId="{23E013BB-B1E6-4DC6-97C3-1DE170649947}" sibTransId="{C7CD2097-99C8-4726-B4D0-7B94FB5E9928}"/>
    <dgm:cxn modelId="{89412885-A28E-4F0D-B367-213EEEADD10A}" type="presOf" srcId="{689163D9-8553-4970-ADFA-EBCDABB424DF}" destId="{A5451C2B-90D7-4123-8B7F-AC9CE3AF38FD}" srcOrd="0" destOrd="0" presId="urn:microsoft.com/office/officeart/2005/8/layout/cycle6"/>
    <dgm:cxn modelId="{BB25339A-29C2-42AD-85A5-00EE7B5550CB}" srcId="{56EAB704-6639-4F45-8506-7DA0749A6DC5}" destId="{689163D9-8553-4970-ADFA-EBCDABB424DF}" srcOrd="0" destOrd="0" parTransId="{121AFF02-7A99-4495-81BC-429D40CD1C73}" sibTransId="{67CE533D-BAF6-43A9-97A5-3AFE81BF86FA}"/>
    <dgm:cxn modelId="{58BB59AB-72E2-4D68-B59C-4A7C216FEF4E}" type="presOf" srcId="{56EAB704-6639-4F45-8506-7DA0749A6DC5}" destId="{45AC7226-15D3-4D81-B698-2B71E8ED593D}" srcOrd="0" destOrd="0" presId="urn:microsoft.com/office/officeart/2005/8/layout/cycle6"/>
    <dgm:cxn modelId="{BEF10A0E-D93A-42F6-8B53-1A2BD4BAA806}" type="presOf" srcId="{6740B393-A389-4848-A059-4AD9F82AC1F7}" destId="{BCE886E5-9EB1-4AAC-9EF5-F3BD69261584}" srcOrd="0" destOrd="0" presId="urn:microsoft.com/office/officeart/2005/8/layout/cycle6"/>
    <dgm:cxn modelId="{B7B3433F-78F8-4E14-8499-03AF20D216BC}" type="presOf" srcId="{67CE533D-BAF6-43A9-97A5-3AFE81BF86FA}" destId="{CA1FB0A3-7955-4F68-A3A5-C2D9FA7EDF24}" srcOrd="0" destOrd="0" presId="urn:microsoft.com/office/officeart/2005/8/layout/cycle6"/>
    <dgm:cxn modelId="{C5419E0B-2C79-48A7-B057-30CFC2A9D3F5}" type="presParOf" srcId="{45AC7226-15D3-4D81-B698-2B71E8ED593D}" destId="{A5451C2B-90D7-4123-8B7F-AC9CE3AF38FD}" srcOrd="0" destOrd="0" presId="urn:microsoft.com/office/officeart/2005/8/layout/cycle6"/>
    <dgm:cxn modelId="{22D7AFC9-7D19-436F-B58A-D386554CB132}" type="presParOf" srcId="{45AC7226-15D3-4D81-B698-2B71E8ED593D}" destId="{FD2B51AB-FAB3-4448-B40F-F6BDAB0F2241}" srcOrd="1" destOrd="0" presId="urn:microsoft.com/office/officeart/2005/8/layout/cycle6"/>
    <dgm:cxn modelId="{145AD325-3530-4CA0-A64A-03AE197FD9E0}" type="presParOf" srcId="{45AC7226-15D3-4D81-B698-2B71E8ED593D}" destId="{CA1FB0A3-7955-4F68-A3A5-C2D9FA7EDF24}" srcOrd="2" destOrd="0" presId="urn:microsoft.com/office/officeart/2005/8/layout/cycle6"/>
    <dgm:cxn modelId="{EE14D019-954F-4DE0-95E0-1C3E0DF3D796}" type="presParOf" srcId="{45AC7226-15D3-4D81-B698-2B71E8ED593D}" destId="{AF0217B7-EDFB-48D7-8FDC-2CD3928685FD}" srcOrd="3" destOrd="0" presId="urn:microsoft.com/office/officeart/2005/8/layout/cycle6"/>
    <dgm:cxn modelId="{A49BACDF-F876-4600-8675-E95B287A90C6}" type="presParOf" srcId="{45AC7226-15D3-4D81-B698-2B71E8ED593D}" destId="{F6E23B50-D486-4640-94AE-F3DBB61B3FCB}" srcOrd="4" destOrd="0" presId="urn:microsoft.com/office/officeart/2005/8/layout/cycle6"/>
    <dgm:cxn modelId="{34F62C9A-C80F-4F10-BC89-72D238783305}" type="presParOf" srcId="{45AC7226-15D3-4D81-B698-2B71E8ED593D}" destId="{86C29926-EB5F-4E13-8225-6C97D9295E1C}" srcOrd="5" destOrd="0" presId="urn:microsoft.com/office/officeart/2005/8/layout/cycle6"/>
    <dgm:cxn modelId="{0BE37FC3-5ED6-4CD6-B6FD-55F9E7934C15}" type="presParOf" srcId="{45AC7226-15D3-4D81-B698-2B71E8ED593D}" destId="{86B585C8-88A1-4EAA-B006-430C6E087DC7}" srcOrd="6" destOrd="0" presId="urn:microsoft.com/office/officeart/2005/8/layout/cycle6"/>
    <dgm:cxn modelId="{D699A3B6-5332-4E95-9ACE-55E399B9D29B}" type="presParOf" srcId="{45AC7226-15D3-4D81-B698-2B71E8ED593D}" destId="{767BE26C-0B52-463F-9B12-C0888F7E7BCC}" srcOrd="7" destOrd="0" presId="urn:microsoft.com/office/officeart/2005/8/layout/cycle6"/>
    <dgm:cxn modelId="{6A4EB52E-8851-4BF8-8746-A49C09B1CD01}" type="presParOf" srcId="{45AC7226-15D3-4D81-B698-2B71E8ED593D}" destId="{8DA54717-F9F8-438E-87CD-B73D35D6653F}" srcOrd="8" destOrd="0" presId="urn:microsoft.com/office/officeart/2005/8/layout/cycle6"/>
    <dgm:cxn modelId="{4C17C704-8909-451E-BE9A-9E3A2943A417}" type="presParOf" srcId="{45AC7226-15D3-4D81-B698-2B71E8ED593D}" destId="{BCE886E5-9EB1-4AAC-9EF5-F3BD69261584}" srcOrd="9" destOrd="0" presId="urn:microsoft.com/office/officeart/2005/8/layout/cycle6"/>
    <dgm:cxn modelId="{3B2BB8AE-55A7-4658-AA18-2364A2253CD7}" type="presParOf" srcId="{45AC7226-15D3-4D81-B698-2B71E8ED593D}" destId="{30D1F06A-9D7B-41B3-9600-E2EFA5D0D124}" srcOrd="10" destOrd="0" presId="urn:microsoft.com/office/officeart/2005/8/layout/cycle6"/>
    <dgm:cxn modelId="{E97088AD-E4EF-44DA-8713-14F9C2BED2A5}" type="presParOf" srcId="{45AC7226-15D3-4D81-B698-2B71E8ED593D}" destId="{A46D6499-E972-4E75-A1CF-D0E4E3840096}" srcOrd="11" destOrd="0" presId="urn:microsoft.com/office/officeart/2005/8/layout/cycle6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292AC3-A4BD-486F-836B-1532DA669A4C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E79496F-D1A8-4B7E-BD55-17D11FD98E4C}">
      <dgm:prSet phldrT="[Text]" custT="1"/>
      <dgm:spPr/>
      <dgm:t>
        <a:bodyPr/>
        <a:lstStyle/>
        <a:p>
          <a:r>
            <a:rPr lang="en-GB" sz="2400" b="1" dirty="0"/>
            <a:t>Recommendations</a:t>
          </a:r>
        </a:p>
      </dgm:t>
    </dgm:pt>
    <dgm:pt modelId="{E0E45F29-57D4-4003-B5DD-16CB5E1F0115}" type="parTrans" cxnId="{5A97B7AF-72EE-4B81-93B8-C2D1F55329F2}">
      <dgm:prSet/>
      <dgm:spPr/>
      <dgm:t>
        <a:bodyPr/>
        <a:lstStyle/>
        <a:p>
          <a:endParaRPr lang="en-GB"/>
        </a:p>
      </dgm:t>
    </dgm:pt>
    <dgm:pt modelId="{154935D6-24C4-434E-8228-4BF6E4DE75E9}" type="sibTrans" cxnId="{5A97B7AF-72EE-4B81-93B8-C2D1F55329F2}">
      <dgm:prSet/>
      <dgm:spPr/>
      <dgm:t>
        <a:bodyPr/>
        <a:lstStyle/>
        <a:p>
          <a:endParaRPr lang="en-GB"/>
        </a:p>
      </dgm:t>
    </dgm:pt>
    <dgm:pt modelId="{7E9D7371-B6A2-4BBF-ADCD-B6428B436398}">
      <dgm:prSet phldrT="[Text]"/>
      <dgm:spPr/>
      <dgm:t>
        <a:bodyPr/>
        <a:lstStyle/>
        <a:p>
          <a:r>
            <a:rPr lang="en-GB" dirty="0"/>
            <a:t>Temperature</a:t>
          </a:r>
        </a:p>
      </dgm:t>
    </dgm:pt>
    <dgm:pt modelId="{D5E36E1D-709D-4D64-ADA0-E6D2EDA134CE}" type="parTrans" cxnId="{4B888ED5-E346-40D2-A21E-CA982140CC26}">
      <dgm:prSet/>
      <dgm:spPr/>
      <dgm:t>
        <a:bodyPr/>
        <a:lstStyle/>
        <a:p>
          <a:endParaRPr lang="en-GB"/>
        </a:p>
      </dgm:t>
    </dgm:pt>
    <dgm:pt modelId="{63223CC6-ADC5-4CF4-81A9-DFFAFBCAD53E}" type="sibTrans" cxnId="{4B888ED5-E346-40D2-A21E-CA982140CC26}">
      <dgm:prSet/>
      <dgm:spPr/>
      <dgm:t>
        <a:bodyPr/>
        <a:lstStyle/>
        <a:p>
          <a:endParaRPr lang="en-GB"/>
        </a:p>
      </dgm:t>
    </dgm:pt>
    <dgm:pt modelId="{B139CD2C-7EDE-4C24-BB29-0452641AF288}">
      <dgm:prSet/>
      <dgm:spPr/>
      <dgm:t>
        <a:bodyPr/>
        <a:lstStyle/>
        <a:p>
          <a:r>
            <a:rPr lang="en-GB"/>
            <a:t>The Lift</a:t>
          </a:r>
          <a:endParaRPr lang="en-GB" dirty="0"/>
        </a:p>
      </dgm:t>
    </dgm:pt>
    <dgm:pt modelId="{6CE4A0E5-E1AC-486D-A836-AE97C0969847}" type="parTrans" cxnId="{BB03E173-B6FE-462B-BDD9-C106CA4C879E}">
      <dgm:prSet/>
      <dgm:spPr/>
      <dgm:t>
        <a:bodyPr/>
        <a:lstStyle/>
        <a:p>
          <a:endParaRPr lang="en-GB"/>
        </a:p>
      </dgm:t>
    </dgm:pt>
    <dgm:pt modelId="{95E34D50-99D1-48B6-B2DD-3FED507FE8F6}" type="sibTrans" cxnId="{BB03E173-B6FE-462B-BDD9-C106CA4C879E}">
      <dgm:prSet/>
      <dgm:spPr/>
      <dgm:t>
        <a:bodyPr/>
        <a:lstStyle/>
        <a:p>
          <a:endParaRPr lang="en-GB"/>
        </a:p>
      </dgm:t>
    </dgm:pt>
    <dgm:pt modelId="{CE3BF2C0-4579-4FED-9CEA-15C9F2A8DB74}">
      <dgm:prSet/>
      <dgm:spPr/>
      <dgm:t>
        <a:bodyPr/>
        <a:lstStyle/>
        <a:p>
          <a:r>
            <a:rPr lang="en-GB" dirty="0"/>
            <a:t>Availability of study spaces during ‘rush hour’ </a:t>
          </a:r>
          <a:br>
            <a:rPr lang="en-GB" dirty="0"/>
          </a:br>
          <a:r>
            <a:rPr lang="en-GB" dirty="0"/>
            <a:t>4-6pm</a:t>
          </a:r>
        </a:p>
      </dgm:t>
    </dgm:pt>
    <dgm:pt modelId="{B6D59620-DFC1-4A5F-952B-D17FA4E3DCD2}" type="parTrans" cxnId="{98FB4C85-84F8-4BDA-9D1A-CCB1B18B86E1}">
      <dgm:prSet/>
      <dgm:spPr/>
      <dgm:t>
        <a:bodyPr/>
        <a:lstStyle/>
        <a:p>
          <a:endParaRPr lang="en-GB"/>
        </a:p>
      </dgm:t>
    </dgm:pt>
    <dgm:pt modelId="{8D816561-2851-4424-8D8C-26F4DF7D0BF4}" type="sibTrans" cxnId="{98FB4C85-84F8-4BDA-9D1A-CCB1B18B86E1}">
      <dgm:prSet/>
      <dgm:spPr/>
      <dgm:t>
        <a:bodyPr/>
        <a:lstStyle/>
        <a:p>
          <a:endParaRPr lang="en-GB"/>
        </a:p>
      </dgm:t>
    </dgm:pt>
    <dgm:pt modelId="{702B7674-FAC7-4911-8E0F-30606425F79E}">
      <dgm:prSet/>
      <dgm:spPr/>
      <dgm:t>
        <a:bodyPr/>
        <a:lstStyle/>
        <a:p>
          <a:r>
            <a:rPr lang="en-GB" b="0"/>
            <a:t>Demarcation of space, clarity of behaviour expectations</a:t>
          </a:r>
          <a:endParaRPr lang="en-GB" b="0" dirty="0"/>
        </a:p>
      </dgm:t>
    </dgm:pt>
    <dgm:pt modelId="{7DC27ADC-8096-4F4D-AFAC-796A82C2EA60}" type="parTrans" cxnId="{203D11C9-0E73-4E03-A819-2A1C90476B25}">
      <dgm:prSet/>
      <dgm:spPr/>
      <dgm:t>
        <a:bodyPr/>
        <a:lstStyle/>
        <a:p>
          <a:endParaRPr lang="en-GB"/>
        </a:p>
      </dgm:t>
    </dgm:pt>
    <dgm:pt modelId="{54FCAF62-6FBE-439F-9BE7-B87E14D32D49}" type="sibTrans" cxnId="{203D11C9-0E73-4E03-A819-2A1C90476B25}">
      <dgm:prSet/>
      <dgm:spPr/>
      <dgm:t>
        <a:bodyPr/>
        <a:lstStyle/>
        <a:p>
          <a:endParaRPr lang="en-GB"/>
        </a:p>
      </dgm:t>
    </dgm:pt>
    <dgm:pt modelId="{5F5084EE-B3F2-44B1-B515-A2FB1D0F7A0F}">
      <dgm:prSet/>
      <dgm:spPr/>
      <dgm:t>
        <a:bodyPr/>
        <a:lstStyle/>
        <a:p>
          <a:r>
            <a:rPr lang="en-GB" b="0"/>
            <a:t>The Collection</a:t>
          </a:r>
          <a:endParaRPr lang="en-GB" b="0" dirty="0"/>
        </a:p>
      </dgm:t>
    </dgm:pt>
    <dgm:pt modelId="{864B01CB-11FE-47A1-863B-825EEEA0AEE7}" type="parTrans" cxnId="{758B7864-FC99-466A-A96C-395E5CD23617}">
      <dgm:prSet/>
      <dgm:spPr/>
      <dgm:t>
        <a:bodyPr/>
        <a:lstStyle/>
        <a:p>
          <a:endParaRPr lang="en-GB"/>
        </a:p>
      </dgm:t>
    </dgm:pt>
    <dgm:pt modelId="{9B89B1E0-C0F6-4F6D-90DA-43E532597C03}" type="sibTrans" cxnId="{758B7864-FC99-466A-A96C-395E5CD23617}">
      <dgm:prSet/>
      <dgm:spPr/>
      <dgm:t>
        <a:bodyPr/>
        <a:lstStyle/>
        <a:p>
          <a:endParaRPr lang="en-GB"/>
        </a:p>
      </dgm:t>
    </dgm:pt>
    <dgm:pt modelId="{B78B6EE8-1674-4F2B-AD1D-658140AAF8E9}">
      <dgm:prSet/>
      <dgm:spPr/>
      <dgm:t>
        <a:bodyPr/>
        <a:lstStyle/>
        <a:p>
          <a:r>
            <a:rPr lang="en-GB" b="0"/>
            <a:t>Availability of staff</a:t>
          </a:r>
          <a:endParaRPr lang="en-GB" b="0" dirty="0"/>
        </a:p>
      </dgm:t>
    </dgm:pt>
    <dgm:pt modelId="{72A83DF7-52E7-431C-82C6-AE1F8571DB10}" type="parTrans" cxnId="{6C77CEA1-D4EC-483B-967B-C624BF501F7F}">
      <dgm:prSet/>
      <dgm:spPr/>
      <dgm:t>
        <a:bodyPr/>
        <a:lstStyle/>
        <a:p>
          <a:endParaRPr lang="en-GB"/>
        </a:p>
      </dgm:t>
    </dgm:pt>
    <dgm:pt modelId="{39240A72-6756-47DE-AAE2-320BDDB175CD}" type="sibTrans" cxnId="{6C77CEA1-D4EC-483B-967B-C624BF501F7F}">
      <dgm:prSet/>
      <dgm:spPr/>
      <dgm:t>
        <a:bodyPr/>
        <a:lstStyle/>
        <a:p>
          <a:endParaRPr lang="en-GB"/>
        </a:p>
      </dgm:t>
    </dgm:pt>
    <dgm:pt modelId="{37FD69C3-1549-4551-A38C-DBC432D7D6F2}">
      <dgm:prSet/>
      <dgm:spPr/>
      <dgm:t>
        <a:bodyPr/>
        <a:lstStyle/>
        <a:p>
          <a:r>
            <a:rPr lang="en-GB" b="0"/>
            <a:t>Information</a:t>
          </a:r>
          <a:endParaRPr lang="en-GB" b="0" dirty="0"/>
        </a:p>
      </dgm:t>
    </dgm:pt>
    <dgm:pt modelId="{12FC50EB-04CF-41EA-80BF-7FD0D86F0D33}" type="parTrans" cxnId="{82CD81DE-A6DF-406F-85AC-4789C10B91D6}">
      <dgm:prSet/>
      <dgm:spPr/>
      <dgm:t>
        <a:bodyPr/>
        <a:lstStyle/>
        <a:p>
          <a:endParaRPr lang="en-GB"/>
        </a:p>
      </dgm:t>
    </dgm:pt>
    <dgm:pt modelId="{C1300AB2-ECFD-48DF-8F3E-E3F2517ADBD6}" type="sibTrans" cxnId="{82CD81DE-A6DF-406F-85AC-4789C10B91D6}">
      <dgm:prSet/>
      <dgm:spPr/>
      <dgm:t>
        <a:bodyPr/>
        <a:lstStyle/>
        <a:p>
          <a:endParaRPr lang="en-GB"/>
        </a:p>
      </dgm:t>
    </dgm:pt>
    <dgm:pt modelId="{F37C078F-F36D-477A-9B70-A5C8C03B8FD5}">
      <dgm:prSet/>
      <dgm:spPr/>
      <dgm:t>
        <a:bodyPr/>
        <a:lstStyle/>
        <a:p>
          <a:r>
            <a:rPr lang="en-GB" b="0" dirty="0"/>
            <a:t>Facilities</a:t>
          </a:r>
          <a:endParaRPr lang="en-GB" dirty="0"/>
        </a:p>
      </dgm:t>
    </dgm:pt>
    <dgm:pt modelId="{35327D22-A0B3-4148-890F-F759C8E1ACF7}" type="parTrans" cxnId="{48239096-7868-4F20-BE07-95EA7A46F9A0}">
      <dgm:prSet/>
      <dgm:spPr/>
      <dgm:t>
        <a:bodyPr/>
        <a:lstStyle/>
        <a:p>
          <a:endParaRPr lang="en-GB"/>
        </a:p>
      </dgm:t>
    </dgm:pt>
    <dgm:pt modelId="{5C3A1051-C5DD-42AF-8A0F-B1770E1271CD}" type="sibTrans" cxnId="{48239096-7868-4F20-BE07-95EA7A46F9A0}">
      <dgm:prSet/>
      <dgm:spPr/>
      <dgm:t>
        <a:bodyPr/>
        <a:lstStyle/>
        <a:p>
          <a:endParaRPr lang="en-GB"/>
        </a:p>
      </dgm:t>
    </dgm:pt>
    <dgm:pt modelId="{556E7689-883D-4CAE-B5BD-FC5A7F2C83F5}" type="pres">
      <dgm:prSet presAssocID="{9A292AC3-A4BD-486F-836B-1532DA669A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B3F3C74-23FF-4D69-9A36-7A5D4D0CD121}" type="pres">
      <dgm:prSet presAssocID="{AE79496F-D1A8-4B7E-BD55-17D11FD98E4C}" presName="linNode" presStyleCnt="0"/>
      <dgm:spPr/>
    </dgm:pt>
    <dgm:pt modelId="{E6DA0D6A-D286-4638-843F-EFBD31C5CA51}" type="pres">
      <dgm:prSet presAssocID="{AE79496F-D1A8-4B7E-BD55-17D11FD98E4C}" presName="parentText" presStyleLbl="node1" presStyleIdx="0" presStyleCnt="1" custScaleX="89811" custScaleY="52113" custLinFactNeighborX="-5349" custLinFactNeighborY="-140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FDD5AF-4A41-4D58-B5E5-78A5488DA884}" type="pres">
      <dgm:prSet presAssocID="{AE79496F-D1A8-4B7E-BD55-17D11FD98E4C}" presName="descendantText" presStyleLbl="alignAccFollowNode1" presStyleIdx="0" presStyleCnt="1" custScaleY="1179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B888ED5-E346-40D2-A21E-CA982140CC26}" srcId="{AE79496F-D1A8-4B7E-BD55-17D11FD98E4C}" destId="{7E9D7371-B6A2-4BBF-ADCD-B6428B436398}" srcOrd="0" destOrd="0" parTransId="{D5E36E1D-709D-4D64-ADA0-E6D2EDA134CE}" sibTransId="{63223CC6-ADC5-4CF4-81A9-DFFAFBCAD53E}"/>
    <dgm:cxn modelId="{82CD81DE-A6DF-406F-85AC-4789C10B91D6}" srcId="{AE79496F-D1A8-4B7E-BD55-17D11FD98E4C}" destId="{37FD69C3-1549-4551-A38C-DBC432D7D6F2}" srcOrd="6" destOrd="0" parTransId="{12FC50EB-04CF-41EA-80BF-7FD0D86F0D33}" sibTransId="{C1300AB2-ECFD-48DF-8F3E-E3F2517ADBD6}"/>
    <dgm:cxn modelId="{9439BE89-3D31-40D5-B348-17F0BE1EA49E}" type="presOf" srcId="{7E9D7371-B6A2-4BBF-ADCD-B6428B436398}" destId="{96FDD5AF-4A41-4D58-B5E5-78A5488DA884}" srcOrd="0" destOrd="0" presId="urn:microsoft.com/office/officeart/2005/8/layout/vList5"/>
    <dgm:cxn modelId="{6C77CEA1-D4EC-483B-967B-C624BF501F7F}" srcId="{AE79496F-D1A8-4B7E-BD55-17D11FD98E4C}" destId="{B78B6EE8-1674-4F2B-AD1D-658140AAF8E9}" srcOrd="5" destOrd="0" parTransId="{72A83DF7-52E7-431C-82C6-AE1F8571DB10}" sibTransId="{39240A72-6756-47DE-AAE2-320BDDB175CD}"/>
    <dgm:cxn modelId="{5A1C306F-89E4-4DC2-B925-AEE5049CC197}" type="presOf" srcId="{37FD69C3-1549-4551-A38C-DBC432D7D6F2}" destId="{96FDD5AF-4A41-4D58-B5E5-78A5488DA884}" srcOrd="0" destOrd="6" presId="urn:microsoft.com/office/officeart/2005/8/layout/vList5"/>
    <dgm:cxn modelId="{F8CD06F2-8A51-4EA4-8CCA-8284E5435A77}" type="presOf" srcId="{5F5084EE-B3F2-44B1-B515-A2FB1D0F7A0F}" destId="{96FDD5AF-4A41-4D58-B5E5-78A5488DA884}" srcOrd="0" destOrd="4" presId="urn:microsoft.com/office/officeart/2005/8/layout/vList5"/>
    <dgm:cxn modelId="{09086783-3ACB-42ED-966D-DA2621C7F065}" type="presOf" srcId="{9A292AC3-A4BD-486F-836B-1532DA669A4C}" destId="{556E7689-883D-4CAE-B5BD-FC5A7F2C83F5}" srcOrd="0" destOrd="0" presId="urn:microsoft.com/office/officeart/2005/8/layout/vList5"/>
    <dgm:cxn modelId="{BE7D0769-07E8-4510-B893-32154E8453AD}" type="presOf" srcId="{B78B6EE8-1674-4F2B-AD1D-658140AAF8E9}" destId="{96FDD5AF-4A41-4D58-B5E5-78A5488DA884}" srcOrd="0" destOrd="5" presId="urn:microsoft.com/office/officeart/2005/8/layout/vList5"/>
    <dgm:cxn modelId="{3ECF43A5-A73D-4A0B-A922-37E813D8E266}" type="presOf" srcId="{B139CD2C-7EDE-4C24-BB29-0452641AF288}" destId="{96FDD5AF-4A41-4D58-B5E5-78A5488DA884}" srcOrd="0" destOrd="1" presId="urn:microsoft.com/office/officeart/2005/8/layout/vList5"/>
    <dgm:cxn modelId="{203D11C9-0E73-4E03-A819-2A1C90476B25}" srcId="{AE79496F-D1A8-4B7E-BD55-17D11FD98E4C}" destId="{702B7674-FAC7-4911-8E0F-30606425F79E}" srcOrd="3" destOrd="0" parTransId="{7DC27ADC-8096-4F4D-AFAC-796A82C2EA60}" sibTransId="{54FCAF62-6FBE-439F-9BE7-B87E14D32D49}"/>
    <dgm:cxn modelId="{98FB4C85-84F8-4BDA-9D1A-CCB1B18B86E1}" srcId="{AE79496F-D1A8-4B7E-BD55-17D11FD98E4C}" destId="{CE3BF2C0-4579-4FED-9CEA-15C9F2A8DB74}" srcOrd="2" destOrd="0" parTransId="{B6D59620-DFC1-4A5F-952B-D17FA4E3DCD2}" sibTransId="{8D816561-2851-4424-8D8C-26F4DF7D0BF4}"/>
    <dgm:cxn modelId="{48239096-7868-4F20-BE07-95EA7A46F9A0}" srcId="{AE79496F-D1A8-4B7E-BD55-17D11FD98E4C}" destId="{F37C078F-F36D-477A-9B70-A5C8C03B8FD5}" srcOrd="7" destOrd="0" parTransId="{35327D22-A0B3-4148-890F-F759C8E1ACF7}" sibTransId="{5C3A1051-C5DD-42AF-8A0F-B1770E1271CD}"/>
    <dgm:cxn modelId="{BB03E173-B6FE-462B-BDD9-C106CA4C879E}" srcId="{AE79496F-D1A8-4B7E-BD55-17D11FD98E4C}" destId="{B139CD2C-7EDE-4C24-BB29-0452641AF288}" srcOrd="1" destOrd="0" parTransId="{6CE4A0E5-E1AC-486D-A836-AE97C0969847}" sibTransId="{95E34D50-99D1-48B6-B2DD-3FED507FE8F6}"/>
    <dgm:cxn modelId="{6363ED29-CF76-49A2-AAD9-390913631854}" type="presOf" srcId="{F37C078F-F36D-477A-9B70-A5C8C03B8FD5}" destId="{96FDD5AF-4A41-4D58-B5E5-78A5488DA884}" srcOrd="0" destOrd="7" presId="urn:microsoft.com/office/officeart/2005/8/layout/vList5"/>
    <dgm:cxn modelId="{090FBDD0-AED0-4461-B38A-6ECF2D6F71FA}" type="presOf" srcId="{CE3BF2C0-4579-4FED-9CEA-15C9F2A8DB74}" destId="{96FDD5AF-4A41-4D58-B5E5-78A5488DA884}" srcOrd="0" destOrd="2" presId="urn:microsoft.com/office/officeart/2005/8/layout/vList5"/>
    <dgm:cxn modelId="{5A97B7AF-72EE-4B81-93B8-C2D1F55329F2}" srcId="{9A292AC3-A4BD-486F-836B-1532DA669A4C}" destId="{AE79496F-D1A8-4B7E-BD55-17D11FD98E4C}" srcOrd="0" destOrd="0" parTransId="{E0E45F29-57D4-4003-B5DD-16CB5E1F0115}" sibTransId="{154935D6-24C4-434E-8228-4BF6E4DE75E9}"/>
    <dgm:cxn modelId="{23F7F421-373B-4AEF-B8D3-0396E563C35C}" type="presOf" srcId="{702B7674-FAC7-4911-8E0F-30606425F79E}" destId="{96FDD5AF-4A41-4D58-B5E5-78A5488DA884}" srcOrd="0" destOrd="3" presId="urn:microsoft.com/office/officeart/2005/8/layout/vList5"/>
    <dgm:cxn modelId="{758B7864-FC99-466A-A96C-395E5CD23617}" srcId="{AE79496F-D1A8-4B7E-BD55-17D11FD98E4C}" destId="{5F5084EE-B3F2-44B1-B515-A2FB1D0F7A0F}" srcOrd="4" destOrd="0" parTransId="{864B01CB-11FE-47A1-863B-825EEEA0AEE7}" sibTransId="{9B89B1E0-C0F6-4F6D-90DA-43E532597C03}"/>
    <dgm:cxn modelId="{64CF9534-9ED6-458C-BFAF-25745C74089B}" type="presOf" srcId="{AE79496F-D1A8-4B7E-BD55-17D11FD98E4C}" destId="{E6DA0D6A-D286-4638-843F-EFBD31C5CA51}" srcOrd="0" destOrd="0" presId="urn:microsoft.com/office/officeart/2005/8/layout/vList5"/>
    <dgm:cxn modelId="{582162E9-7EA4-4251-B590-4D48A41F4D7D}" type="presParOf" srcId="{556E7689-883D-4CAE-B5BD-FC5A7F2C83F5}" destId="{EB3F3C74-23FF-4D69-9A36-7A5D4D0CD121}" srcOrd="0" destOrd="0" presId="urn:microsoft.com/office/officeart/2005/8/layout/vList5"/>
    <dgm:cxn modelId="{301AA2B8-20D8-433F-8B62-F1CC393B6005}" type="presParOf" srcId="{EB3F3C74-23FF-4D69-9A36-7A5D4D0CD121}" destId="{E6DA0D6A-D286-4638-843F-EFBD31C5CA51}" srcOrd="0" destOrd="0" presId="urn:microsoft.com/office/officeart/2005/8/layout/vList5"/>
    <dgm:cxn modelId="{B1FCD288-E9FD-473B-969A-B3A6802EFB60}" type="presParOf" srcId="{EB3F3C74-23FF-4D69-9A36-7A5D4D0CD121}" destId="{96FDD5AF-4A41-4D58-B5E5-78A5488DA8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51C2B-90D7-4123-8B7F-AC9CE3AF38FD}">
      <dsp:nvSpPr>
        <dsp:cNvPr id="0" name=""/>
        <dsp:cNvSpPr/>
      </dsp:nvSpPr>
      <dsp:spPr>
        <a:xfrm>
          <a:off x="2190443" y="1316"/>
          <a:ext cx="1991312" cy="12943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/>
            <a:t>Observation</a:t>
          </a:r>
        </a:p>
      </dsp:txBody>
      <dsp:txXfrm>
        <a:off x="2253628" y="64501"/>
        <a:ext cx="1864942" cy="1167983"/>
      </dsp:txXfrm>
    </dsp:sp>
    <dsp:sp modelId="{CA1FB0A3-7955-4F68-A3A5-C2D9FA7EDF24}">
      <dsp:nvSpPr>
        <dsp:cNvPr id="0" name=""/>
        <dsp:cNvSpPr/>
      </dsp:nvSpPr>
      <dsp:spPr>
        <a:xfrm>
          <a:off x="1046566" y="648492"/>
          <a:ext cx="4279066" cy="4279066"/>
        </a:xfrm>
        <a:custGeom>
          <a:avLst/>
          <a:gdLst/>
          <a:ahLst/>
          <a:cxnLst/>
          <a:rect l="0" t="0" r="0" b="0"/>
          <a:pathLst>
            <a:path>
              <a:moveTo>
                <a:pt x="3149550" y="253408"/>
              </a:moveTo>
              <a:arcTo wR="2139533" hR="2139533" stAng="17890139" swAng="262732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217B7-EDFB-48D7-8FDC-2CD3928685FD}">
      <dsp:nvSpPr>
        <dsp:cNvPr id="0" name=""/>
        <dsp:cNvSpPr/>
      </dsp:nvSpPr>
      <dsp:spPr>
        <a:xfrm>
          <a:off x="4329976" y="2140849"/>
          <a:ext cx="1991312" cy="1294353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/>
            <a:t>Cognitive mapping</a:t>
          </a:r>
        </a:p>
      </dsp:txBody>
      <dsp:txXfrm>
        <a:off x="4393161" y="2204034"/>
        <a:ext cx="1864942" cy="1167983"/>
      </dsp:txXfrm>
    </dsp:sp>
    <dsp:sp modelId="{86C29926-EB5F-4E13-8225-6C97D9295E1C}">
      <dsp:nvSpPr>
        <dsp:cNvPr id="0" name=""/>
        <dsp:cNvSpPr/>
      </dsp:nvSpPr>
      <dsp:spPr>
        <a:xfrm>
          <a:off x="1046566" y="648492"/>
          <a:ext cx="4279066" cy="4279066"/>
        </a:xfrm>
        <a:custGeom>
          <a:avLst/>
          <a:gdLst/>
          <a:ahLst/>
          <a:cxnLst/>
          <a:rect l="0" t="0" r="0" b="0"/>
          <a:pathLst>
            <a:path>
              <a:moveTo>
                <a:pt x="4173861" y="2802187"/>
              </a:moveTo>
              <a:arcTo wR="2139533" hR="2139533" stAng="1082537" swAng="262732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585C8-88A1-4EAA-B006-430C6E087DC7}">
      <dsp:nvSpPr>
        <dsp:cNvPr id="0" name=""/>
        <dsp:cNvSpPr/>
      </dsp:nvSpPr>
      <dsp:spPr>
        <a:xfrm>
          <a:off x="2190443" y="4280382"/>
          <a:ext cx="1991312" cy="12943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/>
            <a:t>Touchstone tours</a:t>
          </a:r>
        </a:p>
      </dsp:txBody>
      <dsp:txXfrm>
        <a:off x="2253628" y="4343567"/>
        <a:ext cx="1864942" cy="1167983"/>
      </dsp:txXfrm>
    </dsp:sp>
    <dsp:sp modelId="{8DA54717-F9F8-438E-87CD-B73D35D6653F}">
      <dsp:nvSpPr>
        <dsp:cNvPr id="0" name=""/>
        <dsp:cNvSpPr/>
      </dsp:nvSpPr>
      <dsp:spPr>
        <a:xfrm>
          <a:off x="1046566" y="648492"/>
          <a:ext cx="4279066" cy="4279066"/>
        </a:xfrm>
        <a:custGeom>
          <a:avLst/>
          <a:gdLst/>
          <a:ahLst/>
          <a:cxnLst/>
          <a:rect l="0" t="0" r="0" b="0"/>
          <a:pathLst>
            <a:path>
              <a:moveTo>
                <a:pt x="1129515" y="4025658"/>
              </a:moveTo>
              <a:arcTo wR="2139533" hR="2139533" stAng="7090139" swAng="262732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886E5-9EB1-4AAC-9EF5-F3BD69261584}">
      <dsp:nvSpPr>
        <dsp:cNvPr id="0" name=""/>
        <dsp:cNvSpPr/>
      </dsp:nvSpPr>
      <dsp:spPr>
        <a:xfrm>
          <a:off x="50910" y="2140849"/>
          <a:ext cx="1991312" cy="1294353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/>
            <a:t>Focus group</a:t>
          </a:r>
        </a:p>
      </dsp:txBody>
      <dsp:txXfrm>
        <a:off x="114095" y="2204034"/>
        <a:ext cx="1864942" cy="1167983"/>
      </dsp:txXfrm>
    </dsp:sp>
    <dsp:sp modelId="{A46D6499-E972-4E75-A1CF-D0E4E3840096}">
      <dsp:nvSpPr>
        <dsp:cNvPr id="0" name=""/>
        <dsp:cNvSpPr/>
      </dsp:nvSpPr>
      <dsp:spPr>
        <a:xfrm>
          <a:off x="1046566" y="648492"/>
          <a:ext cx="4279066" cy="4279066"/>
        </a:xfrm>
        <a:custGeom>
          <a:avLst/>
          <a:gdLst/>
          <a:ahLst/>
          <a:cxnLst/>
          <a:rect l="0" t="0" r="0" b="0"/>
          <a:pathLst>
            <a:path>
              <a:moveTo>
                <a:pt x="105204" y="1476879"/>
              </a:moveTo>
              <a:arcTo wR="2139533" hR="2139533" stAng="11882537" swAng="262732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DD5AF-4A41-4D58-B5E5-78A5488DA884}">
      <dsp:nvSpPr>
        <dsp:cNvPr id="0" name=""/>
        <dsp:cNvSpPr/>
      </dsp:nvSpPr>
      <dsp:spPr>
        <a:xfrm rot="5400000">
          <a:off x="3423878" y="-266267"/>
          <a:ext cx="4824546" cy="564510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/>
            <a:t>Temperature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/>
            <a:t>The Lift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/>
            <a:t>Availability of study spaces during ‘rush hour’ </a:t>
          </a:r>
          <a:br>
            <a:rPr lang="en-GB" sz="2500" kern="1200" dirty="0"/>
          </a:br>
          <a:r>
            <a:rPr lang="en-GB" sz="2500" kern="1200" dirty="0"/>
            <a:t>4-6pm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0" kern="1200"/>
            <a:t>Demarcation of space, clarity of behaviour expectations</a:t>
          </a:r>
          <a:endParaRPr lang="en-GB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0" kern="1200"/>
            <a:t>The Collection</a:t>
          </a:r>
          <a:endParaRPr lang="en-GB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0" kern="1200"/>
            <a:t>Availability of staff</a:t>
          </a:r>
          <a:endParaRPr lang="en-GB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0" kern="1200"/>
            <a:t>Information</a:t>
          </a:r>
          <a:endParaRPr lang="en-GB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0" kern="1200" dirty="0"/>
            <a:t>Facilities</a:t>
          </a:r>
          <a:endParaRPr lang="en-GB" sz="2500" kern="1200" dirty="0"/>
        </a:p>
      </dsp:txBody>
      <dsp:txXfrm rot="-5400000">
        <a:off x="3013601" y="379525"/>
        <a:ext cx="5409587" cy="4353516"/>
      </dsp:txXfrm>
    </dsp:sp>
    <dsp:sp modelId="{E6DA0D6A-D286-4638-843F-EFBD31C5CA51}">
      <dsp:nvSpPr>
        <dsp:cNvPr id="0" name=""/>
        <dsp:cNvSpPr/>
      </dsp:nvSpPr>
      <dsp:spPr>
        <a:xfrm>
          <a:off x="0" y="1152142"/>
          <a:ext cx="2851831" cy="26643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/>
            <a:t>Recommendations</a:t>
          </a:r>
        </a:p>
      </dsp:txBody>
      <dsp:txXfrm>
        <a:off x="130061" y="1282203"/>
        <a:ext cx="2591709" cy="2404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3C91544-D321-4C16-A7DF-99B841EBC8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33CE40-2B9A-4393-9C1D-8FB9CEEA3E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47025-F960-4F57-8CCF-47A47003E4D1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BCABD6A-4850-4619-9F99-85D96AF1BD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0A959F-DC5F-4F5C-A66E-7269EB579C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587FD-F56F-4EA3-9CD1-AF46FCC9A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14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69DD9-D27C-4932-A0D0-1635DDFAE703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5AF31-F933-41EF-82CD-D495C61FF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62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AF31-F933-41EF-82CD-D495C61FF4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90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Ask the user to take you on a tour of the library, rather than you taking them. Record what they say.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AF31-F933-41EF-82CD-D495C61FF4C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349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 focus groups, 2 hours per focus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Tuesday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0" dirty="0"/>
              <a:t>Thursday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0" dirty="0"/>
              <a:t>Sunday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AF31-F933-41EF-82CD-D495C61FF4C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697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By the end of March Team Birkbeck-</a:t>
            </a:r>
            <a:r>
              <a:rPr lang="en-GB" dirty="0" err="1"/>
              <a:t>ers</a:t>
            </a:r>
            <a:r>
              <a:rPr lang="en-GB" dirty="0"/>
              <a:t> and Library staff had carried out these activities with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D7B4A-F345-4476-91A3-3D8EB2330FC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597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Time consuming!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Used a grounded theory approach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Colleague built a database for 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Existing understanding staff activity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Allocating analysis tasks – we each took an activity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D7B4A-F345-4476-91A3-3D8EB2330F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474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Cross section of library</a:t>
            </a:r>
            <a:r>
              <a:rPr lang="en-GB" baseline="0" dirty="0" smtClean="0"/>
              <a:t> staff </a:t>
            </a:r>
          </a:p>
          <a:p>
            <a:r>
              <a:rPr lang="en-GB" baseline="0" dirty="0" smtClean="0"/>
              <a:t>Undertook the same activities from the point of view of a student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D7B4A-F345-4476-91A3-3D8EB2330F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9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General approach to this/individual approach? Wanted to give the freedom to individuals</a:t>
            </a:r>
            <a:r>
              <a:rPr lang="en-GB" baseline="0" dirty="0"/>
              <a:t> to code according to their impressions, but now trying to get more generic groups for </a:t>
            </a:r>
            <a:r>
              <a:rPr lang="en-GB" baseline="0" dirty="0" err="1"/>
              <a:t>searchability</a:t>
            </a:r>
            <a:r>
              <a:rPr lang="en-GB" baseline="0" dirty="0"/>
              <a:t>. </a:t>
            </a:r>
            <a:endParaRPr lang="en-GB" dirty="0"/>
          </a:p>
          <a:p>
            <a:r>
              <a:rPr lang="en-GB" dirty="0"/>
              <a:t>Dependent on activity? Some more quantitative than qualitative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D7B4A-F345-4476-91A3-3D8EB2330FC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794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four broad theme and a bit about sub themes?</a:t>
            </a:r>
          </a:p>
          <a:p>
            <a:endParaRPr lang="en-GB" dirty="0"/>
          </a:p>
          <a:p>
            <a:r>
              <a:rPr lang="en-GB" dirty="0"/>
              <a:t>Would be good to talk about the ‘how’ as well (different slide?)</a:t>
            </a:r>
            <a:r>
              <a:rPr lang="en-GB" baseline="0" dirty="0"/>
              <a:t> – ie some of the codes that emerged which weren’t themes, particularly in Noemi’s work on the focus groups.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D7B4A-F345-4476-91A3-3D8EB2330FC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823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Screenshot one shows the data entry screen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Screenshot two shows the report running options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D7B4A-F345-4476-91A3-3D8EB2330F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839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Anything in particular?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Learning about different qualitative </a:t>
            </a:r>
            <a:r>
              <a:rPr lang="en-GB" dirty="0" smtClean="0"/>
              <a:t>approaches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Thinking about and deciding on </a:t>
            </a:r>
            <a:r>
              <a:rPr lang="en-GB" dirty="0" smtClean="0"/>
              <a:t>themes </a:t>
            </a:r>
            <a:r>
              <a:rPr lang="en-GB" dirty="0"/>
              <a:t>That this was a bit structured but a bit organic at the same </a:t>
            </a:r>
            <a:r>
              <a:rPr lang="en-GB" dirty="0" smtClean="0"/>
              <a:t>time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Time challenges of doing this on top of our day jobs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Different approaches taken by different team Birkbeck students (eg with cognitive</a:t>
            </a:r>
            <a:r>
              <a:rPr lang="en-GB" baseline="0" dirty="0"/>
              <a:t> maps) making comparison harder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Data being so variable, and considering which kinds of data are useful.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D7B4A-F345-4476-91A3-3D8EB2330FC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78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Broad ranging</a:t>
            </a:r>
            <a:r>
              <a:rPr lang="en-GB" baseline="0" dirty="0" smtClean="0"/>
              <a:t> discussion, plenty of time </a:t>
            </a:r>
          </a:p>
          <a:p>
            <a:r>
              <a:rPr lang="en-GB" baseline="0" dirty="0" smtClean="0"/>
              <a:t>Sharpened our view and lead into the writing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D7B4A-F345-4476-91A3-3D8EB2330FC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757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Other university libraries are using these qualitative methods; York, Huddersfield, Cambridge, Royal Holloway…</a:t>
            </a:r>
          </a:p>
          <a:p>
            <a:r>
              <a:rPr lang="en-GB" baseline="0" dirty="0" err="1"/>
              <a:t>Uxlibs</a:t>
            </a:r>
            <a:r>
              <a:rPr lang="en-GB" baseline="0" dirty="0"/>
              <a:t> conference started 2015 in the UK. Andy </a:t>
            </a:r>
            <a:r>
              <a:rPr lang="en-GB" baseline="0" dirty="0" err="1"/>
              <a:t>Priestner</a:t>
            </a:r>
            <a:r>
              <a:rPr lang="en-GB" baseline="0" dirty="0"/>
              <a:t> at Cambridge, Matt Borg at </a:t>
            </a:r>
            <a:r>
              <a:rPr lang="en-GB" baseline="0" dirty="0" err="1"/>
              <a:t>Proquest</a:t>
            </a:r>
            <a:r>
              <a:rPr lang="en-GB" baseline="0" dirty="0"/>
              <a:t> (formerly Sheffield Hallam) lead on this.</a:t>
            </a:r>
          </a:p>
          <a:p>
            <a:r>
              <a:rPr lang="en-GB" baseline="0" dirty="0"/>
              <a:t>Examples from the USA in the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Ethnographic Research in Illinois Academic Libraries (</a:t>
            </a:r>
            <a:r>
              <a:rPr lang="en-GB" baseline="0" dirty="0"/>
              <a:t>ERIAL) project.</a:t>
            </a:r>
          </a:p>
          <a:p>
            <a:r>
              <a:rPr lang="en-GB" baseline="0" dirty="0"/>
              <a:t>Other examples in the suggested bibliography if you want to know more. </a:t>
            </a:r>
            <a:endParaRPr lang="en-GB" dirty="0"/>
          </a:p>
          <a:p>
            <a:endParaRPr lang="en-GB" dirty="0"/>
          </a:p>
          <a:p>
            <a:r>
              <a:rPr lang="en-GB" dirty="0"/>
              <a:t>Existing</a:t>
            </a:r>
            <a:r>
              <a:rPr lang="en-GB" baseline="0" dirty="0"/>
              <a:t> methods are mostly quantitative; surveys, NSS, etc. </a:t>
            </a:r>
          </a:p>
          <a:p>
            <a:r>
              <a:rPr lang="en-GB" baseline="0" dirty="0"/>
              <a:t>These methods will add to and complement those.</a:t>
            </a:r>
          </a:p>
          <a:p>
            <a:endParaRPr lang="en-GB" baseline="0" dirty="0"/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AF31-F933-41EF-82CD-D495C61FF4C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078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AF31-F933-41EF-82CD-D495C61FF4C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126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aim</a:t>
            </a:r>
            <a:r>
              <a:rPr lang="en-GB" baseline="0" dirty="0"/>
              <a:t> to get a more meaningful insight into the behaviour of our users in the library by using qualitative research methods so that we can develop our space and services more effectively. User </a:t>
            </a:r>
            <a:r>
              <a:rPr lang="en-GB" baseline="0"/>
              <a:t>centred approaches.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AF31-F933-41EF-82CD-D495C61FF4C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498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comes from Andy </a:t>
            </a:r>
            <a:r>
              <a:rPr lang="en-GB" dirty="0" err="1"/>
              <a:t>Priestner</a:t>
            </a:r>
            <a:r>
              <a:rPr lang="en-GB" baseline="0" dirty="0"/>
              <a:t> in CILIP update from May 2015.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AF31-F933-41EF-82CD-D495C61FF4C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31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Andy </a:t>
            </a:r>
            <a:r>
              <a:rPr lang="en-GB" dirty="0" err="1"/>
              <a:t>Priestner</a:t>
            </a:r>
            <a:r>
              <a:rPr lang="en-GB" baseline="0" dirty="0"/>
              <a:t> again…</a:t>
            </a:r>
          </a:p>
          <a:p>
            <a:r>
              <a:rPr lang="en-GB" baseline="0" dirty="0"/>
              <a:t>Donna </a:t>
            </a:r>
            <a:r>
              <a:rPr lang="en-GB" baseline="0" dirty="0" err="1"/>
              <a:t>Lanclos</a:t>
            </a:r>
            <a:r>
              <a:rPr lang="en-GB" baseline="0" dirty="0"/>
              <a:t> all that crew.</a:t>
            </a:r>
          </a:p>
          <a:p>
            <a:r>
              <a:rPr lang="en-GB" baseline="0" dirty="0"/>
              <a:t>We make assumptions, informed assumptions on what we think the students need/want, but do we really know?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AF31-F933-41EF-82CD-D495C61FF4C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488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employed students to facilitate these activities, with the exception of the focus group, which were facilitated by library staff.</a:t>
            </a:r>
          </a:p>
          <a:p>
            <a:r>
              <a:rPr lang="en-GB" dirty="0"/>
              <a:t>For us it was important to get student involvement from the start.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AF31-F933-41EF-82CD-D495C61FF4C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280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used Moodle for the materials to support the face to face training we did with the students facilitating the activities.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AF31-F933-41EF-82CD-D495C61FF4C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4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/>
              <a:t>Look to see how users move through and use the library space. Record their movements.</a:t>
            </a:r>
          </a:p>
          <a:p>
            <a:endParaRPr lang="en-GB" sz="12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dirty="0"/>
              <a:t>Where do they go?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dirty="0"/>
              <a:t>How to they get there?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dirty="0"/>
              <a:t>What do they use?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dirty="0"/>
              <a:t>What do they ignore?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AF31-F933-41EF-82CD-D495C61FF4C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986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/>
              <a:t>Ask people to draw their map of the library in 6 minutes, changing colour of pen every 2 minutes.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AF31-F933-41EF-82CD-D495C61FF4C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30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3036-B664-4CBB-99DD-83E5A5D63A2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A10E-28C3-4DDB-A442-3B5DDCCC7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20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3036-B664-4CBB-99DD-83E5A5D63A2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A10E-28C3-4DDB-A442-3B5DDCCC7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72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3036-B664-4CBB-99DD-83E5A5D63A2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A10E-28C3-4DDB-A442-3B5DDCCC7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067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80AA7F-BD9F-49DA-9B7D-0F4394F83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6A62EF-597D-4BF7-A8A0-9BBF65EFA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7E307E-6DA0-4082-B72A-A367109D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1748-3BDC-4111-9ABB-F060D15B8C2C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ACB63F-EB7D-4982-9CEC-EC43BDEE6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242175-5656-42FB-B5C7-18F6F5B2D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D4D5-E059-44FC-9C8D-FF351FE8C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926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3AB02B-4715-43C8-BD7B-94538A0ED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3FCE11-9212-434A-B5B8-7470CB71D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0B2676-B6AB-494F-9D0B-DF62E79C7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1748-3BDC-4111-9ABB-F060D15B8C2C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F1BE8A-2B7E-414A-B56E-BAC3A021E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1BC388-C572-4FCD-895A-E32B0ADC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D4D5-E059-44FC-9C8D-FF351FE8C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510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88AF21-F864-43E3-ABA6-40030B197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FD19AF-10D8-4002-A5E1-0E6C7E0DB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2884B3-AF8B-48C6-AC6F-F138DEE5C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1748-3BDC-4111-9ABB-F060D15B8C2C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CA5B61-8207-4C7E-AE6A-E6E8C492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30E659-E0E1-4A78-8034-1E5F40EB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D4D5-E059-44FC-9C8D-FF351FE8C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39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C5057-234A-40AC-BB17-2599EE61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90FE9B-02E7-4EB4-808C-64C3F753C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ACEB96-18E4-4CE5-89A0-93F0E73B0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0E38F1-2903-4137-868E-2DE6E24A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1748-3BDC-4111-9ABB-F060D15B8C2C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EB34BC-C1AB-43D3-AE5B-CF17E29C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654C35-84A0-470B-BE85-38AEF18D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D4D5-E059-44FC-9C8D-FF351FE8C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899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4CE25B-7A33-405C-83F2-ECDE2D15E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962548-9383-40AD-BE12-696E87DC6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147768-579E-4D7D-B6D2-A223F101F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8713CD-CF99-4071-B585-DD053D243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7C752-F7F3-47CB-8608-5BB4A5563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9CA09F4-9630-42F0-BA8C-8B06C2320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1748-3BDC-4111-9ABB-F060D15B8C2C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7DE5EED-8348-4D8B-9EF3-C8327083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BB00EF7-341C-4CED-89A7-9B76030E6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D4D5-E059-44FC-9C8D-FF351FE8C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363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3A260F-72CC-43B1-B519-7FC60AED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598CFBC-05CC-4C53-802D-899EB9BBA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1748-3BDC-4111-9ABB-F060D15B8C2C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FF49512-02A9-4513-ABE2-1DE3FDE2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54A6FA-3E8C-4FAD-835C-9629860D8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D4D5-E059-44FC-9C8D-FF351FE8C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07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63F209-2C23-47D4-9EF2-69AB6189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1748-3BDC-4111-9ABB-F060D15B8C2C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178BA51-3276-4589-909A-60EBC9C8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009B96-60C6-4B99-8BED-F52C1CC1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D4D5-E059-44FC-9C8D-FF351FE8C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061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26BCC6-9C5D-42A1-9419-3DF216AE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CDEBD8-8A72-4FF1-8BE3-3942A2352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C7D37A-E49F-4988-87A7-40D5FD84F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BD149D-793B-4398-9180-E121D481A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1748-3BDC-4111-9ABB-F060D15B8C2C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7463EA-087A-4895-A23B-FA652818C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C0B56D-BB75-4E70-85EE-274DDB6F9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D4D5-E059-44FC-9C8D-FF351FE8C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40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3036-B664-4CBB-99DD-83E5A5D63A2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A10E-28C3-4DDB-A442-3B5DDCCC7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021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0EA9D-B1DE-4A76-BC2D-DDA88A30A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FC675CD-FE8D-4EDB-8BAC-A9744FF64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E20E49-102C-4E1F-BE7B-6C5AE918C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A0D7D2-ACDD-4A39-B8AD-CC9CC388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1748-3BDC-4111-9ABB-F060D15B8C2C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C6F19-D386-46C8-BF86-96EEE6E9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50FD60-62B6-4743-B9C1-0130BDBA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D4D5-E059-44FC-9C8D-FF351FE8C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496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678B60-D51F-4214-8F2B-2C6BE8F83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9826F4-6A8D-4036-A518-5EA3E5DFB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E0C998-CD3C-4E89-AD0A-B6A9732E0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1748-3BDC-4111-9ABB-F060D15B8C2C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6F788D-9A3A-4098-9E85-D0B33A4E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2A2568-1DF3-4304-80D5-E8FA64E4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D4D5-E059-44FC-9C8D-FF351FE8C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614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341B49F-D72E-40C4-BB1A-DDF2BA7B86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AB768A-5A85-40C4-AD23-97F086BA6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665822-8E12-4374-9F56-014F1A72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1748-3BDC-4111-9ABB-F060D15B8C2C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997649-ADF9-4C7C-AE96-9AAC8771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AA6559-B93A-49E4-A6EF-1B70E6B0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D4D5-E059-44FC-9C8D-FF351FE8C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713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1037A9-2A18-4C90-A3A6-E9D42E3D4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889E3F-C2D9-4A40-B882-EE4ECFD7A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449121-90A2-4350-B6AC-A61470DBF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2BCD-E31D-414B-9A7E-584100A5F678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669593-A5D3-4AFB-90FC-27E456CD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615241-4745-4867-9EAC-A2F62999F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9841-E124-4DD1-90DB-0E4F72368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198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67559-280F-4EA1-B44A-9276E281E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39B762-CCF8-4FAA-8B42-D84A11F91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CE96C5-BB9F-4958-AA2A-DB45D4A87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2BCD-E31D-414B-9A7E-584100A5F678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95CF2D-E4C6-4EB0-9D53-066A58FD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426A2F-EC91-4E36-9201-FC9B01E87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9841-E124-4DD1-90DB-0E4F72368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982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28065-C38E-48CD-9C02-D30913CC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EC36B1-ADD2-4449-853E-7AE5763B0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B5274F-F704-4BDA-A24E-7470B4DD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2BCD-E31D-414B-9A7E-584100A5F678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EB9947-E4FB-4767-8D3F-13701EDF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4AC023-1E87-4A36-86C4-96DD53DE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9841-E124-4DD1-90DB-0E4F72368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349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01C84-7C6F-4B16-ACA6-D79D9DCD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E463B2-518E-440B-82E8-58A7C5F30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5BBD123-0849-4007-83C2-90B9DD2A2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C0037D-92A1-475F-ABDC-EB67F3F2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2BCD-E31D-414B-9A7E-584100A5F678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0B644B-D980-49F0-B2C3-FFC91637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279791-3D78-493A-B5CE-634C9496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9841-E124-4DD1-90DB-0E4F72368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36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C5ACD-DE03-4DC6-9EEF-6A6AFB94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0033F9-9C85-43D8-B75B-1356A4A88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5FB77A-BC2B-416B-A389-0BB7D7CDA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D76B264-86AF-4EF1-A22F-540F66EBB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6B6962D-6E43-4A75-B95C-21C4F36D8C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1063794-39A1-465A-B174-D0E51A00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2BCD-E31D-414B-9A7E-584100A5F678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69C8BF-A0D1-4589-B2AB-44C347B5F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2CA71E-B5F2-4EC1-891A-4F7CB4CA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9841-E124-4DD1-90DB-0E4F72368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8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49EF37-8634-4262-90B6-1482970CE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08CCE10-097B-4E9E-A147-9DA7EAB1A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2BCD-E31D-414B-9A7E-584100A5F678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8CC57AD-41EC-487B-B103-A36851435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63322A2-70E6-45BD-980D-28FF82BF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9841-E124-4DD1-90DB-0E4F72368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14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9AB678E-BD0A-4BB5-94BE-98A5EC8AF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2BCD-E31D-414B-9A7E-584100A5F678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38ED228-B6E1-40C0-95F1-2C324F101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8016F2-BAC6-42BB-A375-EF9D1537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9841-E124-4DD1-90DB-0E4F72368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6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3036-B664-4CBB-99DD-83E5A5D63A2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A10E-28C3-4DDB-A442-3B5DDCCC7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846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261FD8-B3BA-4DBC-B0AB-42D214253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AA8F07-B448-4F19-81B3-D5DEF0E5B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2FAD38-C50E-4FC0-A280-F8DB4B173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4674A0-6B82-4397-B30C-9AF4A5056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2BCD-E31D-414B-9A7E-584100A5F678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4A800B-1592-464C-9D7E-F76F9C7A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89842E-1BE1-48BF-96DA-D16CFEE7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9841-E124-4DD1-90DB-0E4F72368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08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E49AA0-3A37-4145-BBFA-077033BD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164A9D6-0F1A-4C72-9378-815AD89F7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5722ED-D21B-4C37-A755-BC6D9F263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EC4A07-625E-4D52-BFC5-7E42FE56D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2BCD-E31D-414B-9A7E-584100A5F678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434781-8FE9-4E7F-B192-03490AB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B3C6FD-9C5B-4DA3-84F8-6FF0C1DE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9841-E124-4DD1-90DB-0E4F72368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01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21C6D9-373C-47D6-83C7-0B92D543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ED4F9C-E48D-44E7-9EE6-D56903D3B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14B050-8BA0-45E2-984E-1F97BC18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2BCD-E31D-414B-9A7E-584100A5F678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667BE9-1FD9-46E2-873E-47D1424D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18062F-F7DA-4A98-A8F8-D6402DCF6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9841-E124-4DD1-90DB-0E4F72368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331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D8811C0-EF71-49ED-91D0-E9ED06FDBC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23F075-D2F3-4D80-A2EF-46E0699E6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A8DBC0-3482-49CF-997A-ECDAAF6B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2BCD-E31D-414B-9A7E-584100A5F678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A5E78E-499C-428C-8D09-8FB68478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B866DE-6D73-4AFF-83BF-85E78A51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9841-E124-4DD1-90DB-0E4F72368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08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3036-B664-4CBB-99DD-83E5A5D63A2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A10E-28C3-4DDB-A442-3B5DDCCC7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35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3036-B664-4CBB-99DD-83E5A5D63A2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A10E-28C3-4DDB-A442-3B5DDCCC7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07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3036-B664-4CBB-99DD-83E5A5D63A2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A10E-28C3-4DDB-A442-3B5DDCCC7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09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3036-B664-4CBB-99DD-83E5A5D63A2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A10E-28C3-4DDB-A442-3B5DDCCC7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16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3036-B664-4CBB-99DD-83E5A5D63A2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A10E-28C3-4DDB-A442-3B5DDCCC7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96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3036-B664-4CBB-99DD-83E5A5D63A2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A10E-28C3-4DDB-A442-3B5DDCCC7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6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A3036-B664-4CBB-99DD-83E5A5D63A2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A10E-28C3-4DDB-A442-3B5DDCCC7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09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5CF1CE0-0366-4470-8D2D-353A7C25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6CF8E3-D933-43EF-ADD2-EE9687D14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A22494-D0D6-4E68-850C-C209B8976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91748-3BDC-4111-9ABB-F060D15B8C2C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DA990F-95C9-4948-B3F0-ECA37000C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D1F8D8-2AA3-4A57-83B4-3431C4E47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2D4D5-E059-44FC-9C8D-FF351FE8C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86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53FFF7-89D2-473C-8B76-3192694AD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466784-2323-4D90-A588-3CAD254D0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CF61C2-4F78-4E12-8768-392A66F52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52BCD-E31D-414B-9A7E-584100A5F678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D7A33F-8D35-4F0C-BC7B-6076A1185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BA7E05-EECF-47CD-AF61-B82EB4FB4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A9841-E124-4DD1-90DB-0E4F72368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bbk.ac.uk/course/view.php?id=2021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User experience (UX) research at Birkbeck Library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95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09"/>
            <a:ext cx="9144000" cy="1143000"/>
          </a:xfrm>
          <a:solidFill>
            <a:schemeClr val="accent4"/>
          </a:solidFill>
        </p:spPr>
        <p:txBody>
          <a:bodyPr/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Touchstone tours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F4A834-7354-4F9D-99D9-4F812DBF2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8B936DA-F7E4-4AC3-8D91-46820CC4D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0808"/>
            <a:ext cx="9144000" cy="48675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246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09"/>
            <a:ext cx="9144000" cy="1143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Focus group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2183"/>
            <a:ext cx="9155038" cy="590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965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2F341E-2076-488D-8CA0-BFB4AEAF6EAE}"/>
              </a:ext>
            </a:extLst>
          </p:cNvPr>
          <p:cNvSpPr txBox="1"/>
          <p:nvPr/>
        </p:nvSpPr>
        <p:spPr>
          <a:xfrm>
            <a:off x="0" y="0"/>
            <a:ext cx="9144000" cy="123110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Completed Activities</a:t>
            </a:r>
          </a:p>
          <a:p>
            <a:endParaRPr lang="en-GB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90A7714-5F49-40E4-8872-115E412D2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498654"/>
              </p:ext>
            </p:extLst>
          </p:nvPr>
        </p:nvGraphicFramePr>
        <p:xfrm>
          <a:off x="0" y="1556792"/>
          <a:ext cx="9144000" cy="4612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2999">
                  <a:extLst>
                    <a:ext uri="{9D8B030D-6E8A-4147-A177-3AD203B41FA5}">
                      <a16:colId xmlns:a16="http://schemas.microsoft.com/office/drawing/2014/main" xmlns="" val="1706758923"/>
                    </a:ext>
                  </a:extLst>
                </a:gridCol>
                <a:gridCol w="1921367">
                  <a:extLst>
                    <a:ext uri="{9D8B030D-6E8A-4147-A177-3AD203B41FA5}">
                      <a16:colId xmlns:a16="http://schemas.microsoft.com/office/drawing/2014/main" xmlns="" val="290732871"/>
                    </a:ext>
                  </a:extLst>
                </a:gridCol>
                <a:gridCol w="1874696">
                  <a:extLst>
                    <a:ext uri="{9D8B030D-6E8A-4147-A177-3AD203B41FA5}">
                      <a16:colId xmlns:a16="http://schemas.microsoft.com/office/drawing/2014/main" xmlns="" val="2089272661"/>
                    </a:ext>
                  </a:extLst>
                </a:gridCol>
                <a:gridCol w="1761902">
                  <a:extLst>
                    <a:ext uri="{9D8B030D-6E8A-4147-A177-3AD203B41FA5}">
                      <a16:colId xmlns:a16="http://schemas.microsoft.com/office/drawing/2014/main" xmlns="" val="432058778"/>
                    </a:ext>
                  </a:extLst>
                </a:gridCol>
                <a:gridCol w="1103036">
                  <a:extLst>
                    <a:ext uri="{9D8B030D-6E8A-4147-A177-3AD203B41FA5}">
                      <a16:colId xmlns:a16="http://schemas.microsoft.com/office/drawing/2014/main" xmlns="" val="1385341899"/>
                    </a:ext>
                  </a:extLst>
                </a:gridCol>
              </a:tblGrid>
              <a:tr h="1382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</a:rPr>
                        <a:t>Activity 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</a:rPr>
                        <a:t>Week 1</a:t>
                      </a:r>
                      <a:br>
                        <a:rPr lang="en-GB" sz="2300" dirty="0">
                          <a:effectLst/>
                        </a:rPr>
                      </a:br>
                      <a:r>
                        <a:rPr lang="en-GB" sz="2300" dirty="0">
                          <a:effectLst/>
                        </a:rPr>
                        <a:t>Sat 04/03 –Thurs 09/03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</a:rPr>
                        <a:t>Week 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</a:rPr>
                        <a:t>Sat 11/03 – Fri 17/03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300">
                          <a:effectLst/>
                        </a:rPr>
                        <a:t>Week 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300">
                          <a:effectLst/>
                        </a:rPr>
                        <a:t>Sat 18/03 – Thurs 23/03</a:t>
                      </a:r>
                      <a:endParaRPr lang="en-GB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300">
                          <a:effectLst/>
                        </a:rPr>
                        <a:t>Total </a:t>
                      </a:r>
                      <a:endParaRPr lang="en-GB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728495206"/>
                  </a:ext>
                </a:extLst>
              </a:tr>
              <a:tr h="691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300">
                          <a:effectLst/>
                        </a:rPr>
                        <a:t>Cognitive maps</a:t>
                      </a:r>
                      <a:endParaRPr lang="en-GB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</a:rPr>
                        <a:t>20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</a:rPr>
                        <a:t>16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300">
                          <a:effectLst/>
                        </a:rPr>
                        <a:t>15</a:t>
                      </a:r>
                      <a:endParaRPr lang="en-GB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300">
                          <a:effectLst/>
                        </a:rPr>
                        <a:t>51</a:t>
                      </a:r>
                      <a:endParaRPr lang="en-GB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562992580"/>
                  </a:ext>
                </a:extLst>
              </a:tr>
              <a:tr h="846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300">
                          <a:effectLst/>
                        </a:rPr>
                        <a:t>Touchstone tours</a:t>
                      </a:r>
                      <a:endParaRPr lang="en-GB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</a:rPr>
                        <a:t>14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</a:rPr>
                        <a:t>15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300">
                          <a:effectLst/>
                        </a:rPr>
                        <a:t>13</a:t>
                      </a:r>
                      <a:endParaRPr lang="en-GB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300">
                          <a:effectLst/>
                        </a:rPr>
                        <a:t>42</a:t>
                      </a:r>
                      <a:endParaRPr lang="en-GB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335952146"/>
                  </a:ext>
                </a:extLst>
              </a:tr>
              <a:tr h="846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300">
                          <a:effectLst/>
                        </a:rPr>
                        <a:t>Observations</a:t>
                      </a:r>
                      <a:endParaRPr lang="en-GB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300">
                          <a:effectLst/>
                        </a:rPr>
                        <a:t>9 hours</a:t>
                      </a:r>
                      <a:endParaRPr lang="en-GB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</a:rPr>
                        <a:t>5 hours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300">
                          <a:effectLst/>
                        </a:rPr>
                        <a:t>4 hours</a:t>
                      </a:r>
                      <a:endParaRPr lang="en-GB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300">
                          <a:effectLst/>
                        </a:rPr>
                        <a:t>18 hours</a:t>
                      </a:r>
                      <a:endParaRPr lang="en-GB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11424907"/>
                  </a:ext>
                </a:extLst>
              </a:tr>
              <a:tr h="846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300">
                          <a:effectLst/>
                        </a:rPr>
                        <a:t>Focus groups</a:t>
                      </a:r>
                      <a:endParaRPr lang="en-GB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en-GB" sz="2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en-GB" sz="2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</a:rPr>
                        <a:t>4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</a:rPr>
                        <a:t>Circa 8 hours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950714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97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8EB1A9-893B-4D49-93C8-30CFCC015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9441"/>
            <a:ext cx="9144000" cy="60885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2F341E-2076-488D-8CA0-BFB4AEAF6EAE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GB" sz="4400" b="1" dirty="0">
                <a:solidFill>
                  <a:prstClr val="white"/>
                </a:solidFill>
                <a:latin typeface="Calibri" panose="020F0502020204030204"/>
              </a:rPr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2302583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2F341E-2076-488D-8CA0-BFB4AEAF6EAE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GB" sz="4400" b="1" dirty="0">
                <a:solidFill>
                  <a:prstClr val="white"/>
                </a:solidFill>
                <a:latin typeface="Calibri" panose="020F0502020204030204"/>
              </a:rPr>
              <a:t>Pre-understanding activity</a:t>
            </a:r>
          </a:p>
        </p:txBody>
      </p:sp>
      <p:pic>
        <p:nvPicPr>
          <p:cNvPr id="2050" name="Picture 2" descr="Text on Shelf">
            <a:extLst>
              <a:ext uri="{FF2B5EF4-FFF2-40B4-BE49-F238E27FC236}">
                <a16:creationId xmlns:a16="http://schemas.microsoft.com/office/drawing/2014/main" xmlns="" id="{7F94048A-8F65-447D-A007-E67767FF3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440"/>
            <a:ext cx="9144000" cy="608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856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694ED6-0F1E-4FFA-8B51-D8DC578D0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998"/>
            <a:ext cx="9144000" cy="63040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2F341E-2076-488D-8CA0-BFB4AEAF6EAE}"/>
              </a:ext>
            </a:extLst>
          </p:cNvPr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Coding the data/allocating themes and sub themes</a:t>
            </a:r>
          </a:p>
        </p:txBody>
      </p:sp>
    </p:spTree>
    <p:extLst>
      <p:ext uri="{BB962C8B-B14F-4D97-AF65-F5344CB8AC3E}">
        <p14:creationId xmlns:p14="http://schemas.microsoft.com/office/powerpoint/2010/main" val="1629020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2F341E-2076-488D-8CA0-BFB4AEAF6EAE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Emerging themes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442889B-D245-411F-BBE2-1507D738B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680351"/>
              </p:ext>
            </p:extLst>
          </p:nvPr>
        </p:nvGraphicFramePr>
        <p:xfrm>
          <a:off x="1" y="769440"/>
          <a:ext cx="9144001" cy="6088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331">
                  <a:extLst>
                    <a:ext uri="{9D8B030D-6E8A-4147-A177-3AD203B41FA5}">
                      <a16:colId xmlns:a16="http://schemas.microsoft.com/office/drawing/2014/main" xmlns="" val="3215760131"/>
                    </a:ext>
                  </a:extLst>
                </a:gridCol>
                <a:gridCol w="1828331">
                  <a:extLst>
                    <a:ext uri="{9D8B030D-6E8A-4147-A177-3AD203B41FA5}">
                      <a16:colId xmlns:a16="http://schemas.microsoft.com/office/drawing/2014/main" xmlns="" val="3316999229"/>
                    </a:ext>
                  </a:extLst>
                </a:gridCol>
                <a:gridCol w="1829113">
                  <a:extLst>
                    <a:ext uri="{9D8B030D-6E8A-4147-A177-3AD203B41FA5}">
                      <a16:colId xmlns:a16="http://schemas.microsoft.com/office/drawing/2014/main" xmlns="" val="809287301"/>
                    </a:ext>
                  </a:extLst>
                </a:gridCol>
                <a:gridCol w="1829113">
                  <a:extLst>
                    <a:ext uri="{9D8B030D-6E8A-4147-A177-3AD203B41FA5}">
                      <a16:colId xmlns:a16="http://schemas.microsoft.com/office/drawing/2014/main" xmlns="" val="2691525231"/>
                    </a:ext>
                  </a:extLst>
                </a:gridCol>
                <a:gridCol w="1829113">
                  <a:extLst>
                    <a:ext uri="{9D8B030D-6E8A-4147-A177-3AD203B41FA5}">
                      <a16:colId xmlns:a16="http://schemas.microsoft.com/office/drawing/2014/main" xmlns="" val="556420053"/>
                    </a:ext>
                  </a:extLst>
                </a:gridCol>
              </a:tblGrid>
              <a:tr h="763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Environment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Student behaviour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Help and guidance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Resources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Quantitative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61242546"/>
                  </a:ext>
                </a:extLst>
              </a:tr>
              <a:tr h="760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Temperature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Noise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Signage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Electronic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 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491112527"/>
                  </a:ext>
                </a:extLst>
              </a:tr>
              <a:tr h="760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Light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Food and drink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Staff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Print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 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45253333"/>
                  </a:ext>
                </a:extLst>
              </a:tr>
              <a:tr h="760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Study space (?)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Use of space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Issue Desk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Computers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 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95814186"/>
                  </a:ext>
                </a:extLst>
              </a:tr>
              <a:tr h="22806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 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Library rules (?)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Help Desk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MFDs (Printers, photocopiers, scanners)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700695265"/>
                  </a:ext>
                </a:extLst>
              </a:tr>
              <a:tr h="763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 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 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Self-help eg. instruction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dirty="0" err="1">
                          <a:effectLst/>
                        </a:rPr>
                        <a:t>Wifi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 </a:t>
                      </a:r>
                      <a:endParaRPr lang="en-GB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732366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160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2F341E-2076-488D-8CA0-BFB4AEAF6EAE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GB" sz="4400" b="1" dirty="0">
                <a:solidFill>
                  <a:prstClr val="white"/>
                </a:solidFill>
                <a:latin typeface="Calibri" panose="020F0502020204030204"/>
              </a:rPr>
              <a:t>The database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FC7991-6DBA-4CFB-B6C0-7EAFA8C55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9144000" cy="52935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53B99F-20CA-49F4-B032-E93A8666B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1124744"/>
            <a:ext cx="828675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7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FC3AE3-0CBF-49D4-8C4F-BCA90940D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719"/>
            <a:ext cx="9144000" cy="6278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2F341E-2076-488D-8CA0-BFB4AEAF6EAE}"/>
              </a:ext>
            </a:extLst>
          </p:cNvPr>
          <p:cNvSpPr txBox="1"/>
          <p:nvPr/>
        </p:nvSpPr>
        <p:spPr>
          <a:xfrm>
            <a:off x="6823" y="12721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668878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2F341E-2076-488D-8CA0-BFB4AEAF6EAE}"/>
              </a:ext>
            </a:extLst>
          </p:cNvPr>
          <p:cNvSpPr txBox="1"/>
          <p:nvPr/>
        </p:nvSpPr>
        <p:spPr>
          <a:xfrm>
            <a:off x="-13356" y="0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Data day</a:t>
            </a:r>
          </a:p>
        </p:txBody>
      </p:sp>
      <p:pic>
        <p:nvPicPr>
          <p:cNvPr id="1026" name="Picture 2" descr="Set of 4 Wooden Elongated Accessory">
            <a:extLst>
              <a:ext uri="{FF2B5EF4-FFF2-40B4-BE49-F238E27FC236}">
                <a16:creationId xmlns:a16="http://schemas.microsoft.com/office/drawing/2014/main" xmlns="" id="{F304AF36-AB2F-460C-B72C-66B5462C9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56" y="769441"/>
            <a:ext cx="9144000" cy="608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9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24744"/>
            <a:ext cx="5580112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0"/>
            <a:ext cx="9144000" cy="1143000"/>
          </a:xfrm>
          <a:solidFill>
            <a:srgbClr val="00B050"/>
          </a:solidFill>
        </p:spPr>
        <p:txBody>
          <a:bodyPr/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Motivations for doing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4427984" cy="5733256"/>
          </a:xfrm>
          <a:solidFill>
            <a:schemeClr val="accent4"/>
          </a:solidFill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Growing body of evidence in LIS of the effectiveness of using these methods.</a:t>
            </a:r>
            <a:br>
              <a:rPr lang="en-GB" b="1" dirty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To involve our users to help in develop space and services.</a:t>
            </a:r>
            <a:br>
              <a:rPr lang="en-GB" b="1" dirty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To avoid survey fatigue by using different methods.</a:t>
            </a:r>
          </a:p>
        </p:txBody>
      </p:sp>
    </p:spTree>
    <p:extLst>
      <p:ext uri="{BB962C8B-B14F-4D97-AF65-F5344CB8AC3E}">
        <p14:creationId xmlns:p14="http://schemas.microsoft.com/office/powerpoint/2010/main" val="2351957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2F341E-2076-488D-8CA0-BFB4AEAF6EAE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GB" sz="4400" b="1" dirty="0">
                <a:solidFill>
                  <a:prstClr val="white"/>
                </a:solidFill>
                <a:latin typeface="Calibri" panose="020F0502020204030204"/>
              </a:rPr>
              <a:t>Research outcomes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D8D290F0-6850-4734-8784-39CEC6A444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868513"/>
              </p:ext>
            </p:extLst>
          </p:nvPr>
        </p:nvGraphicFramePr>
        <p:xfrm>
          <a:off x="161764" y="1340768"/>
          <a:ext cx="882047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9002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03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chemeClr val="bg1"/>
                </a:solidFill>
              </a:rPr>
              <a:t>Images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077"/>
            <a:ext cx="9144000" cy="574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403760" y="2013264"/>
            <a:ext cx="2520280" cy="302433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500" b="1" dirty="0"/>
              <a:t>Images came from either pexels.com, pixaby.com and are CC0. </a:t>
            </a:r>
          </a:p>
          <a:p>
            <a:r>
              <a:rPr lang="en-GB" sz="2500" b="1" dirty="0"/>
              <a:t>Or they are ones we took </a:t>
            </a:r>
            <a:r>
              <a:rPr lang="en-GB" sz="2500" b="1" dirty="0">
                <a:sym typeface="Wingdings" pitchFamily="2" charset="2"/>
              </a:rPr>
              <a:t></a:t>
            </a:r>
            <a:endParaRPr lang="en-GB" sz="2500" b="1" dirty="0"/>
          </a:p>
        </p:txBody>
      </p:sp>
    </p:spTree>
    <p:extLst>
      <p:ext uri="{BB962C8B-B14F-4D97-AF65-F5344CB8AC3E}">
        <p14:creationId xmlns:p14="http://schemas.microsoft.com/office/powerpoint/2010/main" val="96821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84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/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Alumni fund bid success</a:t>
            </a:r>
          </a:p>
        </p:txBody>
      </p:sp>
    </p:spTree>
    <p:extLst>
      <p:ext uri="{BB962C8B-B14F-4D97-AF65-F5344CB8AC3E}">
        <p14:creationId xmlns:p14="http://schemas.microsoft.com/office/powerpoint/2010/main" val="358726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chemeClr val="bg1"/>
                </a:solidFill>
              </a:rPr>
              <a:t>UX in a library context…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79512" y="4581128"/>
            <a:ext cx="8784976" cy="20162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500" b="1" dirty="0"/>
              <a:t>Originally ‘UX’ focused on design and usability testing of a website or software. </a:t>
            </a:r>
          </a:p>
          <a:p>
            <a:endParaRPr lang="en-GB" sz="2500" b="1" dirty="0"/>
          </a:p>
          <a:p>
            <a:r>
              <a:rPr lang="en-GB" sz="2500" b="1" dirty="0"/>
              <a:t>This  has now broadened out and can be applied to </a:t>
            </a:r>
            <a:r>
              <a:rPr lang="en-GB" sz="2500" b="1" i="1" dirty="0"/>
              <a:t>space</a:t>
            </a:r>
            <a:r>
              <a:rPr lang="en-GB" sz="2500" b="1" dirty="0"/>
              <a:t> and </a:t>
            </a:r>
            <a:r>
              <a:rPr lang="en-GB" sz="2500" b="1" i="1" dirty="0"/>
              <a:t>services</a:t>
            </a:r>
            <a:r>
              <a:rPr lang="en-GB" sz="2500" b="1" dirty="0"/>
              <a:t> as well. </a:t>
            </a:r>
          </a:p>
        </p:txBody>
      </p:sp>
    </p:spTree>
    <p:extLst>
      <p:ext uri="{BB962C8B-B14F-4D97-AF65-F5344CB8AC3E}">
        <p14:creationId xmlns:p14="http://schemas.microsoft.com/office/powerpoint/2010/main" val="251634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4615"/>
            <a:ext cx="9144000" cy="573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chemeClr val="bg1"/>
                </a:solidFill>
              </a:rPr>
              <a:t>Ethnography defined…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23528" y="4581128"/>
            <a:ext cx="8280920" cy="20162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500" b="1" dirty="0"/>
              <a:t>Ethnography is simply a way of studying cultures through observation, participation and other qualitative techniques with a view to better understanding the subject’s point of view and experience of the world.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92993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03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chemeClr val="bg1"/>
                </a:solidFill>
              </a:rPr>
              <a:t>Activities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17598222"/>
              </p:ext>
            </p:extLst>
          </p:nvPr>
        </p:nvGraphicFramePr>
        <p:xfrm>
          <a:off x="1043608" y="1179512"/>
          <a:ext cx="6372200" cy="557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76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030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chemeClr val="bg1"/>
                </a:solidFill>
              </a:rPr>
              <a:t>Training 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xmlns="" id="{2BDE8B7F-2C84-4321-9F06-18314877D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754" y="1104107"/>
            <a:ext cx="7258050" cy="577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09"/>
            <a:ext cx="9144000" cy="1143000"/>
          </a:xfrm>
          <a:solidFill>
            <a:schemeClr val="accent2"/>
          </a:solidFill>
        </p:spPr>
        <p:txBody>
          <a:bodyPr/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Observation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8005D5-706B-424F-92DD-61FA42432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391"/>
            <a:ext cx="9144000" cy="568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9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09"/>
            <a:ext cx="914400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Cognitive mapping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281215-CC40-4A52-BA5B-D260991A3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390"/>
            <a:ext cx="9144000" cy="569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63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880</Words>
  <Application>Microsoft Office PowerPoint</Application>
  <PresentationFormat>On-screen Show (4:3)</PresentationFormat>
  <Paragraphs>170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1_Office Theme</vt:lpstr>
      <vt:lpstr>Custom Design</vt:lpstr>
      <vt:lpstr>User experience (UX) research at Birkbeck Library </vt:lpstr>
      <vt:lpstr>Motivations for doing the project</vt:lpstr>
      <vt:lpstr>Alumni fund bid success</vt:lpstr>
      <vt:lpstr>PowerPoint Presentation</vt:lpstr>
      <vt:lpstr>PowerPoint Presentation</vt:lpstr>
      <vt:lpstr>PowerPoint Presentation</vt:lpstr>
      <vt:lpstr>PowerPoint Presentation</vt:lpstr>
      <vt:lpstr>Observation</vt:lpstr>
      <vt:lpstr>Cognitive mapping</vt:lpstr>
      <vt:lpstr>Touchstone tours</vt:lpstr>
      <vt:lpstr>Focus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Birkbeck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Illingworth</dc:creator>
  <cp:lastModifiedBy>Steven Ellis</cp:lastModifiedBy>
  <cp:revision>58</cp:revision>
  <cp:lastPrinted>2016-12-06T13:33:25Z</cp:lastPrinted>
  <dcterms:created xsi:type="dcterms:W3CDTF">2016-11-16T10:37:30Z</dcterms:created>
  <dcterms:modified xsi:type="dcterms:W3CDTF">2018-06-27T15:33:06Z</dcterms:modified>
</cp:coreProperties>
</file>