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6" r:id="rId5"/>
    <p:sldId id="271" r:id="rId6"/>
    <p:sldId id="259" r:id="rId7"/>
    <p:sldId id="260" r:id="rId8"/>
    <p:sldId id="263" r:id="rId9"/>
    <p:sldId id="262" r:id="rId10"/>
    <p:sldId id="261" r:id="rId11"/>
    <p:sldId id="266" r:id="rId12"/>
    <p:sldId id="264" r:id="rId13"/>
    <p:sldId id="269" r:id="rId14"/>
    <p:sldId id="268" r:id="rId15"/>
    <p:sldId id="265" r:id="rId16"/>
    <p:sldId id="270" r:id="rId17"/>
    <p:sldId id="267" r:id="rId18"/>
    <p:sldId id="274" r:id="rId19"/>
    <p:sldId id="275" r:id="rId20"/>
    <p:sldId id="278" r:id="rId21"/>
    <p:sldId id="281" r:id="rId22"/>
    <p:sldId id="280" r:id="rId23"/>
    <p:sldId id="285" r:id="rId24"/>
    <p:sldId id="279" r:id="rId25"/>
    <p:sldId id="282" r:id="rId26"/>
    <p:sldId id="284" r:id="rId27"/>
    <p:sldId id="283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5"/>
    <p:restoredTop sz="94542"/>
  </p:normalViewPr>
  <p:slideViewPr>
    <p:cSldViewPr snapToGrid="0" snapToObjects="1">
      <p:cViewPr varScale="1">
        <p:scale>
          <a:sx n="82" d="100"/>
          <a:sy n="82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Usability testing</c:v>
                </c:pt>
                <c:pt idx="1">
                  <c:v>Surveys</c:v>
                </c:pt>
                <c:pt idx="2">
                  <c:v>Interviews</c:v>
                </c:pt>
                <c:pt idx="3">
                  <c:v>Card sorting</c:v>
                </c:pt>
                <c:pt idx="4">
                  <c:v>Field studies</c:v>
                </c:pt>
                <c:pt idx="5">
                  <c:v>Focus groups</c:v>
                </c:pt>
                <c:pt idx="6">
                  <c:v>First Click testing</c:v>
                </c:pt>
                <c:pt idx="7">
                  <c:v>Preference testing</c:v>
                </c:pt>
                <c:pt idx="8">
                  <c:v>Tree testing</c:v>
                </c:pt>
                <c:pt idx="9">
                  <c:v>Diary studies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0.79</c:v>
                </c:pt>
                <c:pt idx="1">
                  <c:v>0.65</c:v>
                </c:pt>
                <c:pt idx="2">
                  <c:v>0.59</c:v>
                </c:pt>
                <c:pt idx="3">
                  <c:v>0.31</c:v>
                </c:pt>
                <c:pt idx="4">
                  <c:v>0.3</c:v>
                </c:pt>
                <c:pt idx="5">
                  <c:v>0.28</c:v>
                </c:pt>
                <c:pt idx="6">
                  <c:v>0.22</c:v>
                </c:pt>
                <c:pt idx="7">
                  <c:v>0.21</c:v>
                </c:pt>
                <c:pt idx="8">
                  <c:v>0.18</c:v>
                </c:pt>
                <c:pt idx="9">
                  <c:v>0.14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249112928"/>
        <c:axId val="-1249110608"/>
      </c:barChart>
      <c:catAx>
        <c:axId val="-12491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9110608"/>
        <c:crosses val="autoZero"/>
        <c:auto val="1"/>
        <c:lblAlgn val="ctr"/>
        <c:lblOffset val="100"/>
        <c:noMultiLvlLbl val="0"/>
      </c:catAx>
      <c:valAx>
        <c:axId val="-1249110608"/>
        <c:scaling>
          <c:orientation val="minMax"/>
          <c:max val="1.0"/>
        </c:scaling>
        <c:delete val="1"/>
        <c:axPos val="l"/>
        <c:majorTickMark val="none"/>
        <c:minorTickMark val="none"/>
        <c:tickLblPos val="nextTo"/>
        <c:crossAx val="-124911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C1192-9A34-EF4D-9793-99264F4DCF6B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</dgm:pt>
    <dgm:pt modelId="{5A32488D-F453-8C49-B05B-FE8E415DB21E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781D7806-759F-C44B-A7B9-4C43DAF9D761}" type="parTrans" cxnId="{ACF730FB-826C-2A44-8F0F-5B3CAD0BB6F6}">
      <dgm:prSet/>
      <dgm:spPr/>
      <dgm:t>
        <a:bodyPr/>
        <a:lstStyle/>
        <a:p>
          <a:endParaRPr lang="en-US"/>
        </a:p>
      </dgm:t>
    </dgm:pt>
    <dgm:pt modelId="{845453BD-7A48-984E-9600-4541C0CEAF9C}" type="sibTrans" cxnId="{ACF730FB-826C-2A44-8F0F-5B3CAD0BB6F6}">
      <dgm:prSet/>
      <dgm:spPr/>
      <dgm:t>
        <a:bodyPr/>
        <a:lstStyle/>
        <a:p>
          <a:endParaRPr lang="en-US"/>
        </a:p>
      </dgm:t>
    </dgm:pt>
    <dgm:pt modelId="{98EA64FD-561D-604C-8F8F-AA441DCAF0FC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D41DB67B-F378-114D-9A0B-4C7637E026FD}" type="parTrans" cxnId="{B2AD11B3-281B-D54B-B531-DD609A90C88C}">
      <dgm:prSet/>
      <dgm:spPr/>
      <dgm:t>
        <a:bodyPr/>
        <a:lstStyle/>
        <a:p>
          <a:endParaRPr lang="en-US"/>
        </a:p>
      </dgm:t>
    </dgm:pt>
    <dgm:pt modelId="{B253B497-9201-8F41-86C3-F3C6C14A31AC}" type="sibTrans" cxnId="{B2AD11B3-281B-D54B-B531-DD609A90C88C}">
      <dgm:prSet/>
      <dgm:spPr/>
      <dgm:t>
        <a:bodyPr/>
        <a:lstStyle/>
        <a:p>
          <a:endParaRPr lang="en-US"/>
        </a:p>
      </dgm:t>
    </dgm:pt>
    <dgm:pt modelId="{A8407C2C-E4A8-1C42-9A0E-C7AA4FAEE1FE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AF9F226-F713-B048-91EF-C0BB39C9A028}" type="parTrans" cxnId="{807ADA29-FFBA-3C46-91AF-14BDD1C350C4}">
      <dgm:prSet/>
      <dgm:spPr/>
      <dgm:t>
        <a:bodyPr/>
        <a:lstStyle/>
        <a:p>
          <a:endParaRPr lang="en-US"/>
        </a:p>
      </dgm:t>
    </dgm:pt>
    <dgm:pt modelId="{2FA9CF6E-FA31-7540-B213-F18784AD9CCE}" type="sibTrans" cxnId="{807ADA29-FFBA-3C46-91AF-14BDD1C350C4}">
      <dgm:prSet/>
      <dgm:spPr/>
      <dgm:t>
        <a:bodyPr/>
        <a:lstStyle/>
        <a:p>
          <a:endParaRPr lang="en-US"/>
        </a:p>
      </dgm:t>
    </dgm:pt>
    <dgm:pt modelId="{F6359859-68EB-3D42-A8A5-8959DDB8124E}">
      <dgm:prSet/>
      <dgm:spPr/>
      <dgm:t>
        <a:bodyPr/>
        <a:lstStyle/>
        <a:p>
          <a:r>
            <a:rPr lang="en-US" dirty="0" smtClean="0"/>
            <a:t>Launch</a:t>
          </a:r>
          <a:endParaRPr lang="en-US" dirty="0"/>
        </a:p>
      </dgm:t>
    </dgm:pt>
    <dgm:pt modelId="{EE41C8C0-3D1A-9D4D-957A-0A16AA8ACDE8}" type="parTrans" cxnId="{508790DA-7BF4-7943-9FC3-1807B38C9BDF}">
      <dgm:prSet/>
      <dgm:spPr/>
      <dgm:t>
        <a:bodyPr/>
        <a:lstStyle/>
        <a:p>
          <a:endParaRPr lang="en-US"/>
        </a:p>
      </dgm:t>
    </dgm:pt>
    <dgm:pt modelId="{47F7FC47-C6F3-DA4A-AB8D-E2DCE2ECDC54}" type="sibTrans" cxnId="{508790DA-7BF4-7943-9FC3-1807B38C9BDF}">
      <dgm:prSet/>
      <dgm:spPr/>
      <dgm:t>
        <a:bodyPr/>
        <a:lstStyle/>
        <a:p>
          <a:endParaRPr lang="en-US"/>
        </a:p>
      </dgm:t>
    </dgm:pt>
    <dgm:pt modelId="{40A0C22D-AD64-1F40-8803-CC5D244930E2}" type="pres">
      <dgm:prSet presAssocID="{398C1192-9A34-EF4D-9793-99264F4DCF6B}" presName="Name0" presStyleCnt="0">
        <dgm:presLayoutVars>
          <dgm:dir/>
          <dgm:animLvl val="lvl"/>
          <dgm:resizeHandles val="exact"/>
        </dgm:presLayoutVars>
      </dgm:prSet>
      <dgm:spPr/>
    </dgm:pt>
    <dgm:pt modelId="{820431FD-3EDD-DC4B-B0AE-50D0E062394B}" type="pres">
      <dgm:prSet presAssocID="{5A32488D-F453-8C49-B05B-FE8E415DB21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84E2E-5C22-0D4C-9AC8-05837312A092}" type="pres">
      <dgm:prSet presAssocID="{845453BD-7A48-984E-9600-4541C0CEAF9C}" presName="parTxOnlySpace" presStyleCnt="0"/>
      <dgm:spPr/>
    </dgm:pt>
    <dgm:pt modelId="{B7D5A66A-7216-0F43-95AA-FE510EB0CDB4}" type="pres">
      <dgm:prSet presAssocID="{98EA64FD-561D-604C-8F8F-AA441DCAF0F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72FF3-AF64-024B-A8F0-FE622D5B9B16}" type="pres">
      <dgm:prSet presAssocID="{B253B497-9201-8F41-86C3-F3C6C14A31AC}" presName="parTxOnlySpace" presStyleCnt="0"/>
      <dgm:spPr/>
    </dgm:pt>
    <dgm:pt modelId="{55E3ACAC-CDFA-B040-A250-D18D1B5721E0}" type="pres">
      <dgm:prSet presAssocID="{A8407C2C-E4A8-1C42-9A0E-C7AA4FAEE1F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AE56-D992-4848-B8D2-303D072077BE}" type="pres">
      <dgm:prSet presAssocID="{2FA9CF6E-FA31-7540-B213-F18784AD9CCE}" presName="parTxOnlySpace" presStyleCnt="0"/>
      <dgm:spPr/>
    </dgm:pt>
    <dgm:pt modelId="{5F884405-744E-164F-9D87-C5187D959540}" type="pres">
      <dgm:prSet presAssocID="{F6359859-68EB-3D42-A8A5-8959DDB8124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D11B3-281B-D54B-B531-DD609A90C88C}" srcId="{398C1192-9A34-EF4D-9793-99264F4DCF6B}" destId="{98EA64FD-561D-604C-8F8F-AA441DCAF0FC}" srcOrd="1" destOrd="0" parTransId="{D41DB67B-F378-114D-9A0B-4C7637E026FD}" sibTransId="{B253B497-9201-8F41-86C3-F3C6C14A31AC}"/>
    <dgm:cxn modelId="{508790DA-7BF4-7943-9FC3-1807B38C9BDF}" srcId="{398C1192-9A34-EF4D-9793-99264F4DCF6B}" destId="{F6359859-68EB-3D42-A8A5-8959DDB8124E}" srcOrd="3" destOrd="0" parTransId="{EE41C8C0-3D1A-9D4D-957A-0A16AA8ACDE8}" sibTransId="{47F7FC47-C6F3-DA4A-AB8D-E2DCE2ECDC54}"/>
    <dgm:cxn modelId="{807ADA29-FFBA-3C46-91AF-14BDD1C350C4}" srcId="{398C1192-9A34-EF4D-9793-99264F4DCF6B}" destId="{A8407C2C-E4A8-1C42-9A0E-C7AA4FAEE1FE}" srcOrd="2" destOrd="0" parTransId="{FAF9F226-F713-B048-91EF-C0BB39C9A028}" sibTransId="{2FA9CF6E-FA31-7540-B213-F18784AD9CCE}"/>
    <dgm:cxn modelId="{CB62F65F-9D7C-4246-9A9A-30DEA0687505}" type="presOf" srcId="{98EA64FD-561D-604C-8F8F-AA441DCAF0FC}" destId="{B7D5A66A-7216-0F43-95AA-FE510EB0CDB4}" srcOrd="0" destOrd="0" presId="urn:microsoft.com/office/officeart/2005/8/layout/chevron1"/>
    <dgm:cxn modelId="{79713600-3A5C-864C-942F-D2C24E9A938F}" type="presOf" srcId="{A8407C2C-E4A8-1C42-9A0E-C7AA4FAEE1FE}" destId="{55E3ACAC-CDFA-B040-A250-D18D1B5721E0}" srcOrd="0" destOrd="0" presId="urn:microsoft.com/office/officeart/2005/8/layout/chevron1"/>
    <dgm:cxn modelId="{0FEA3D01-EF85-8948-AB88-0729521A95CB}" type="presOf" srcId="{F6359859-68EB-3D42-A8A5-8959DDB8124E}" destId="{5F884405-744E-164F-9D87-C5187D959540}" srcOrd="0" destOrd="0" presId="urn:microsoft.com/office/officeart/2005/8/layout/chevron1"/>
    <dgm:cxn modelId="{36978505-00EF-8F43-9518-590BEE771CB2}" type="presOf" srcId="{5A32488D-F453-8C49-B05B-FE8E415DB21E}" destId="{820431FD-3EDD-DC4B-B0AE-50D0E062394B}" srcOrd="0" destOrd="0" presId="urn:microsoft.com/office/officeart/2005/8/layout/chevron1"/>
    <dgm:cxn modelId="{ACF730FB-826C-2A44-8F0F-5B3CAD0BB6F6}" srcId="{398C1192-9A34-EF4D-9793-99264F4DCF6B}" destId="{5A32488D-F453-8C49-B05B-FE8E415DB21E}" srcOrd="0" destOrd="0" parTransId="{781D7806-759F-C44B-A7B9-4C43DAF9D761}" sibTransId="{845453BD-7A48-984E-9600-4541C0CEAF9C}"/>
    <dgm:cxn modelId="{2683322A-4A63-214E-8FA6-F997FEEC15A8}" type="presOf" srcId="{398C1192-9A34-EF4D-9793-99264F4DCF6B}" destId="{40A0C22D-AD64-1F40-8803-CC5D244930E2}" srcOrd="0" destOrd="0" presId="urn:microsoft.com/office/officeart/2005/8/layout/chevron1"/>
    <dgm:cxn modelId="{C653D5E7-B9B1-EE4C-A543-B7AB6864097D}" type="presParOf" srcId="{40A0C22D-AD64-1F40-8803-CC5D244930E2}" destId="{820431FD-3EDD-DC4B-B0AE-50D0E062394B}" srcOrd="0" destOrd="0" presId="urn:microsoft.com/office/officeart/2005/8/layout/chevron1"/>
    <dgm:cxn modelId="{884F451E-AA99-6D46-9F22-3EE6BF993F11}" type="presParOf" srcId="{40A0C22D-AD64-1F40-8803-CC5D244930E2}" destId="{0E484E2E-5C22-0D4C-9AC8-05837312A092}" srcOrd="1" destOrd="0" presId="urn:microsoft.com/office/officeart/2005/8/layout/chevron1"/>
    <dgm:cxn modelId="{CFF2EB5B-FCE6-E24B-A03B-2EF95B751FC0}" type="presParOf" srcId="{40A0C22D-AD64-1F40-8803-CC5D244930E2}" destId="{B7D5A66A-7216-0F43-95AA-FE510EB0CDB4}" srcOrd="2" destOrd="0" presId="urn:microsoft.com/office/officeart/2005/8/layout/chevron1"/>
    <dgm:cxn modelId="{9A18DCEB-A204-1841-849D-88408E8EBAFA}" type="presParOf" srcId="{40A0C22D-AD64-1F40-8803-CC5D244930E2}" destId="{B2A72FF3-AF64-024B-A8F0-FE622D5B9B16}" srcOrd="3" destOrd="0" presId="urn:microsoft.com/office/officeart/2005/8/layout/chevron1"/>
    <dgm:cxn modelId="{4C115BEE-5BED-7D43-BB5C-428E3F9F37E0}" type="presParOf" srcId="{40A0C22D-AD64-1F40-8803-CC5D244930E2}" destId="{55E3ACAC-CDFA-B040-A250-D18D1B5721E0}" srcOrd="4" destOrd="0" presId="urn:microsoft.com/office/officeart/2005/8/layout/chevron1"/>
    <dgm:cxn modelId="{836D2D70-0461-E346-900C-DCF7A54E2694}" type="presParOf" srcId="{40A0C22D-AD64-1F40-8803-CC5D244930E2}" destId="{790FAE56-D992-4848-B8D2-303D072077BE}" srcOrd="5" destOrd="0" presId="urn:microsoft.com/office/officeart/2005/8/layout/chevron1"/>
    <dgm:cxn modelId="{5C979110-A257-E94E-9F27-7D7157E25C72}" type="presParOf" srcId="{40A0C22D-AD64-1F40-8803-CC5D244930E2}" destId="{5F884405-744E-164F-9D87-C5187D95954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431FD-3EDD-DC4B-B0AE-50D0E062394B}">
      <dsp:nvSpPr>
        <dsp:cNvPr id="0" name=""/>
        <dsp:cNvSpPr/>
      </dsp:nvSpPr>
      <dsp:spPr>
        <a:xfrm>
          <a:off x="4699" y="1277694"/>
          <a:ext cx="2735682" cy="1094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Discovery</a:t>
          </a:r>
          <a:endParaRPr lang="en-US" sz="2100" kern="1200" dirty="0"/>
        </a:p>
      </dsp:txBody>
      <dsp:txXfrm>
        <a:off x="551836" y="1277694"/>
        <a:ext cx="1641409" cy="1094273"/>
      </dsp:txXfrm>
    </dsp:sp>
    <dsp:sp modelId="{B7D5A66A-7216-0F43-95AA-FE510EB0CDB4}">
      <dsp:nvSpPr>
        <dsp:cNvPr id="0" name=""/>
        <dsp:cNvSpPr/>
      </dsp:nvSpPr>
      <dsp:spPr>
        <a:xfrm>
          <a:off x="2466814" y="1277694"/>
          <a:ext cx="2735682" cy="1094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</a:t>
          </a:r>
          <a:endParaRPr lang="en-US" sz="2100" kern="1200" dirty="0"/>
        </a:p>
      </dsp:txBody>
      <dsp:txXfrm>
        <a:off x="3013951" y="1277694"/>
        <a:ext cx="1641409" cy="1094273"/>
      </dsp:txXfrm>
    </dsp:sp>
    <dsp:sp modelId="{55E3ACAC-CDFA-B040-A250-D18D1B5721E0}">
      <dsp:nvSpPr>
        <dsp:cNvPr id="0" name=""/>
        <dsp:cNvSpPr/>
      </dsp:nvSpPr>
      <dsp:spPr>
        <a:xfrm>
          <a:off x="4928928" y="1277694"/>
          <a:ext cx="2735682" cy="1094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Development</a:t>
          </a:r>
          <a:endParaRPr lang="en-US" sz="2100" kern="1200" dirty="0"/>
        </a:p>
      </dsp:txBody>
      <dsp:txXfrm>
        <a:off x="5476065" y="1277694"/>
        <a:ext cx="1641409" cy="1094273"/>
      </dsp:txXfrm>
    </dsp:sp>
    <dsp:sp modelId="{5F884405-744E-164F-9D87-C5187D959540}">
      <dsp:nvSpPr>
        <dsp:cNvPr id="0" name=""/>
        <dsp:cNvSpPr/>
      </dsp:nvSpPr>
      <dsp:spPr>
        <a:xfrm>
          <a:off x="7391042" y="1277694"/>
          <a:ext cx="2735682" cy="10942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Launch</a:t>
          </a:r>
          <a:endParaRPr lang="en-US" sz="2100" kern="1200" dirty="0"/>
        </a:p>
      </dsp:txBody>
      <dsp:txXfrm>
        <a:off x="7938179" y="1277694"/>
        <a:ext cx="1641409" cy="109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581B-3BE0-6C47-8F1C-B64A0D4ADE1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153A8-B19D-E949-8295-C0AD0B20B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4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F8C80-8F1B-4C48-BACD-69A27BD9DD64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D855F-B7E3-454B-A6B9-B1B31759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855F-B7E3-454B-A6B9-B1B3175904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vis.io/V8AXH1VCM#/224474774_Old_Ug_Pag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7449" y="1344924"/>
            <a:ext cx="7197726" cy="2421464"/>
          </a:xfrm>
        </p:spPr>
        <p:txBody>
          <a:bodyPr>
            <a:normAutofit/>
          </a:bodyPr>
          <a:lstStyle/>
          <a:p>
            <a:r>
              <a:rPr lang="en-US" cap="small" dirty="0"/>
              <a:t>Research &amp; Evaluation: Making use of analytics and testing techniques 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564" y="5159524"/>
            <a:ext cx="5998874" cy="109689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Dimitra </a:t>
            </a:r>
            <a:r>
              <a:rPr lang="en-US" sz="3000" dirty="0" err="1" smtClean="0"/>
              <a:t>Bazani</a:t>
            </a:r>
            <a:endParaRPr lang="en-US" sz="3000" dirty="0" smtClean="0"/>
          </a:p>
          <a:p>
            <a:r>
              <a:rPr lang="en-US" dirty="0" smtClean="0"/>
              <a:t>User Experience Architect</a:t>
            </a:r>
          </a:p>
          <a:p>
            <a:r>
              <a:rPr lang="en-US" dirty="0" smtClean="0"/>
              <a:t>City, University of London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21201" y="4557950"/>
            <a:ext cx="1906292" cy="23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92" y="4320607"/>
            <a:ext cx="2215310" cy="2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490538"/>
          </a:xfrm>
        </p:spPr>
        <p:txBody>
          <a:bodyPr>
            <a:normAutofit fontScale="90000"/>
          </a:bodyPr>
          <a:lstStyle/>
          <a:p>
            <a:r>
              <a:rPr lang="en-GB" cap="small" dirty="0" smtClean="0"/>
              <a:t>Is </a:t>
            </a:r>
            <a:r>
              <a:rPr lang="en-GB" cap="small" dirty="0" err="1"/>
              <a:t>U</a:t>
            </a:r>
            <a:r>
              <a:rPr lang="en-GB" cap="small" dirty="0" err="1" smtClean="0"/>
              <a:t>sabitility</a:t>
            </a:r>
            <a:r>
              <a:rPr lang="en-GB" cap="small" dirty="0" smtClean="0"/>
              <a:t> Research important?</a:t>
            </a:r>
            <a:endParaRPr lang="en-US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6" y="2466975"/>
            <a:ext cx="10131425" cy="1456267"/>
          </a:xfrm>
        </p:spPr>
        <p:txBody>
          <a:bodyPr/>
          <a:lstStyle/>
          <a:p>
            <a:r>
              <a:rPr lang="en-GB" cap="small" dirty="0" smtClean="0"/>
              <a:t>Is </a:t>
            </a:r>
            <a:r>
              <a:rPr lang="en-GB" cap="small" dirty="0" err="1"/>
              <a:t>U</a:t>
            </a:r>
            <a:r>
              <a:rPr lang="en-GB" cap="small" dirty="0" err="1" smtClean="0"/>
              <a:t>sabitility</a:t>
            </a:r>
            <a:r>
              <a:rPr lang="en-GB" cap="small" dirty="0" smtClean="0"/>
              <a:t> Research important?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80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Let’s play </a:t>
            </a: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>“</a:t>
            </a:r>
            <a:r>
              <a:rPr lang="en-GB" cap="small" dirty="0"/>
              <a:t>reasons </a:t>
            </a:r>
            <a:r>
              <a:rPr lang="en-GB" cap="small" dirty="0" smtClean="0"/>
              <a:t>Not </a:t>
            </a:r>
            <a:r>
              <a:rPr lang="en-GB" cap="small" dirty="0"/>
              <a:t>to do </a:t>
            </a:r>
            <a:r>
              <a:rPr lang="en-GB" cap="small" dirty="0" smtClean="0"/>
              <a:t>Usability Research”. </a:t>
            </a:r>
            <a:endParaRPr lang="en-GB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66" y="2065867"/>
            <a:ext cx="9415462" cy="3649133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Try </a:t>
            </a:r>
            <a:r>
              <a:rPr lang="en-GB" sz="2400" dirty="0"/>
              <a:t>to find 3 reasons why we should not do a usability research. </a:t>
            </a:r>
            <a:endParaRPr lang="en-GB" sz="2400" dirty="0" smtClean="0"/>
          </a:p>
          <a:p>
            <a:pPr marL="0" indent="0" algn="r">
              <a:buNone/>
            </a:pPr>
            <a:r>
              <a:rPr lang="en-GB" sz="2400" dirty="0" smtClean="0"/>
              <a:t>(</a:t>
            </a:r>
            <a:r>
              <a:rPr lang="en-GB" sz="2400" dirty="0"/>
              <a:t>no prizes I’m afraid </a:t>
            </a:r>
            <a:r>
              <a:rPr lang="en-GB" sz="2400" dirty="0">
                <a:sym typeface="Wingdings" charset="2"/>
              </a:rPr>
              <a:t>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Another Example</a:t>
            </a:r>
            <a:endParaRPr lang="en-US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Old design</a:t>
            </a:r>
            <a:endParaRPr lang="en-US" sz="2400" dirty="0" smtClean="0"/>
          </a:p>
          <a:p>
            <a:r>
              <a:rPr lang="en-US" sz="2400" dirty="0" smtClean="0"/>
              <a:t>New design</a:t>
            </a:r>
          </a:p>
        </p:txBody>
      </p:sp>
    </p:spTree>
    <p:extLst>
      <p:ext uri="{BB962C8B-B14F-4D97-AF65-F5344CB8AC3E}">
        <p14:creationId xmlns:p14="http://schemas.microsoft.com/office/powerpoint/2010/main" val="2953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94" y="2314414"/>
            <a:ext cx="10131425" cy="1456267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When?</a:t>
            </a:r>
            <a:endParaRPr lang="en-US" cap="small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30877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987513" y="2541990"/>
            <a:ext cx="428263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857938" y="2541990"/>
            <a:ext cx="428263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870889" y="2541989"/>
            <a:ext cx="428263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156626" y="2541990"/>
            <a:ext cx="428263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69588" y="2065866"/>
            <a:ext cx="439742" cy="127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254988" y="2141538"/>
            <a:ext cx="439742" cy="127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817225" y="2065866"/>
            <a:ext cx="439742" cy="127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When?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3600" dirty="0"/>
              <a:t>It’s Never the Wrong Time to </a:t>
            </a:r>
            <a:r>
              <a:rPr lang="en-US" sz="3600" dirty="0" smtClean="0"/>
              <a:t>Test!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0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How?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Goal</a:t>
            </a:r>
            <a:r>
              <a:rPr lang="en-US" sz="2400" dirty="0"/>
              <a:t>. Before starting the test, set the ground rules. </a:t>
            </a:r>
            <a:r>
              <a:rPr lang="en-US" sz="2400" dirty="0" smtClean="0"/>
              <a:t>...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Recruiting 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3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How?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Preparing </a:t>
            </a:r>
            <a:r>
              <a:rPr lang="en-US" sz="2400" dirty="0"/>
              <a:t>for the study</a:t>
            </a:r>
            <a:r>
              <a:rPr lang="en-US" sz="2400" dirty="0" smtClean="0"/>
              <a:t>. </a:t>
            </a:r>
          </a:p>
          <a:p>
            <a:pPr lvl="1"/>
            <a:r>
              <a:rPr lang="en-US" sz="2200" dirty="0" smtClean="0"/>
              <a:t>Scenarios, </a:t>
            </a:r>
          </a:p>
          <a:p>
            <a:pPr lvl="1"/>
            <a:r>
              <a:rPr lang="en-US" sz="2200" dirty="0" smtClean="0"/>
              <a:t>Tasks, </a:t>
            </a:r>
          </a:p>
          <a:p>
            <a:pPr lvl="1"/>
            <a:r>
              <a:rPr lang="en-US" sz="2200" dirty="0" smtClean="0"/>
              <a:t>Post-test questionnaire </a:t>
            </a:r>
            <a:r>
              <a:rPr lang="mr-IN" sz="2200" dirty="0" smtClean="0"/>
              <a:t>…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How?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Conducting</a:t>
            </a:r>
            <a:r>
              <a:rPr lang="en-US" sz="2400" dirty="0"/>
              <a:t>. </a:t>
            </a:r>
            <a:r>
              <a:rPr lang="en-US" sz="2400" dirty="0" smtClean="0"/>
              <a:t>...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Analyzing</a:t>
            </a:r>
            <a:r>
              <a:rPr lang="en-US" sz="2400" dirty="0"/>
              <a:t>. </a:t>
            </a:r>
            <a:r>
              <a:rPr lang="en-US" sz="2400" dirty="0" smtClean="0"/>
              <a:t>...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Reporting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small" dirty="0"/>
              <a:t>At the end of this </a:t>
            </a:r>
            <a:r>
              <a:rPr lang="en-GB" cap="small" dirty="0" smtClean="0"/>
              <a:t>session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Why 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4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Online user testing</a:t>
            </a:r>
          </a:p>
          <a:p>
            <a:pPr lvl="1"/>
            <a:r>
              <a:rPr lang="en-GB" sz="2400" u="sng" dirty="0"/>
              <a:t>https://</a:t>
            </a:r>
            <a:r>
              <a:rPr lang="en-GB" sz="2400" u="sng" dirty="0" err="1"/>
              <a:t>www.usertesting.com</a:t>
            </a:r>
            <a:r>
              <a:rPr lang="en-GB" sz="2400" u="sng" dirty="0"/>
              <a:t>/</a:t>
            </a:r>
            <a:endParaRPr lang="en-GB" sz="2400" dirty="0"/>
          </a:p>
          <a:p>
            <a:pPr lvl="1"/>
            <a:r>
              <a:rPr lang="en-GB" sz="2400" u="sng" dirty="0"/>
              <a:t>https://</a:t>
            </a:r>
            <a:r>
              <a:rPr lang="en-GB" sz="2400" u="sng" dirty="0" err="1"/>
              <a:t>www.clicktale.com</a:t>
            </a:r>
            <a:r>
              <a:rPr lang="en-GB" sz="2400" u="sng" dirty="0"/>
              <a:t>/</a:t>
            </a:r>
            <a:endParaRPr lang="en-GB" sz="2400" dirty="0"/>
          </a:p>
          <a:p>
            <a:pPr lvl="1"/>
            <a:r>
              <a:rPr lang="en-GB" sz="2400" u="sng" dirty="0"/>
              <a:t>https://</a:t>
            </a:r>
            <a:r>
              <a:rPr lang="en-GB" sz="2400" u="sng" dirty="0" err="1"/>
              <a:t>userbrain.net</a:t>
            </a:r>
            <a:r>
              <a:rPr lang="en-GB" sz="2400" u="sng" dirty="0"/>
              <a:t>/</a:t>
            </a:r>
            <a:endParaRPr lang="en-GB" sz="2400" dirty="0"/>
          </a:p>
          <a:p>
            <a:pPr lvl="1"/>
            <a:r>
              <a:rPr lang="en-GB" sz="2400" u="sng" dirty="0"/>
              <a:t>http://</a:t>
            </a:r>
            <a:r>
              <a:rPr lang="en-GB" sz="2400" u="sng" dirty="0" err="1"/>
              <a:t>www.openhallway.com</a:t>
            </a:r>
            <a:r>
              <a:rPr lang="en-GB" sz="2400" u="sng" dirty="0"/>
              <a:t>/</a:t>
            </a:r>
            <a:endParaRPr lang="en-GB" sz="2400" dirty="0"/>
          </a:p>
          <a:p>
            <a:pPr lvl="1"/>
            <a:r>
              <a:rPr lang="en-GB" sz="2400" u="sng" dirty="0"/>
              <a:t>https://</a:t>
            </a:r>
            <a:r>
              <a:rPr lang="en-GB" sz="2400" u="sng" dirty="0" err="1"/>
              <a:t>usabilla.com</a:t>
            </a:r>
            <a:r>
              <a:rPr lang="en-GB" sz="2400" u="sng" dirty="0"/>
              <a:t>/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9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User clicks and heat map</a:t>
            </a:r>
          </a:p>
          <a:p>
            <a:pPr lvl="1"/>
            <a:r>
              <a:rPr lang="en-GB" sz="2400" u="sng" dirty="0"/>
              <a:t>https://</a:t>
            </a:r>
            <a:r>
              <a:rPr lang="en-GB" sz="2400" u="sng" dirty="0" err="1"/>
              <a:t>www.crazyegg.com</a:t>
            </a:r>
            <a:r>
              <a:rPr lang="en-GB" sz="1800" u="sng" dirty="0"/>
              <a:t>/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332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49278"/>
          <a:stretch/>
        </p:blipFill>
        <p:spPr>
          <a:xfrm>
            <a:off x="972273" y="0"/>
            <a:ext cx="35447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576" r="25076" b="50710"/>
          <a:stretch/>
        </p:blipFill>
        <p:spPr>
          <a:xfrm>
            <a:off x="5489289" y="0"/>
            <a:ext cx="5390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First click test and Tree jack test</a:t>
            </a:r>
          </a:p>
          <a:p>
            <a:pPr lvl="1"/>
            <a:r>
              <a:rPr lang="en-GB" sz="2400" u="sng" dirty="0"/>
              <a:t>https://</a:t>
            </a:r>
            <a:r>
              <a:rPr lang="en-GB" sz="2400" u="sng" dirty="0" err="1"/>
              <a:t>www.optimalworkshop.com</a:t>
            </a:r>
            <a:r>
              <a:rPr lang="en-GB" sz="2400" u="sng" dirty="0"/>
              <a:t>/</a:t>
            </a:r>
            <a:endParaRPr lang="en-GB" sz="2400" dirty="0"/>
          </a:p>
          <a:p>
            <a:pPr lvl="1"/>
            <a:r>
              <a:rPr lang="en-GB" sz="2400" u="sng" dirty="0"/>
              <a:t>http://</a:t>
            </a:r>
            <a:r>
              <a:rPr lang="en-GB" sz="2400" u="sng" dirty="0" err="1"/>
              <a:t>www.userzoom.com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3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51"/>
            <a:ext cx="12193351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642"/>
            <a:ext cx="12192000" cy="4438034"/>
          </a:xfrm>
        </p:spPr>
      </p:pic>
    </p:spTree>
    <p:extLst>
      <p:ext uri="{BB962C8B-B14F-4D97-AF65-F5344CB8AC3E}">
        <p14:creationId xmlns:p14="http://schemas.microsoft.com/office/powerpoint/2010/main" val="206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12183815" cy="5958840"/>
          </a:xfrm>
        </p:spPr>
      </p:pic>
    </p:spTree>
    <p:extLst>
      <p:ext uri="{BB962C8B-B14F-4D97-AF65-F5344CB8AC3E}">
        <p14:creationId xmlns:p14="http://schemas.microsoft.com/office/powerpoint/2010/main" val="16101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1201" y="4557950"/>
            <a:ext cx="1906292" cy="23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825371"/>
            <a:ext cx="7197726" cy="1054989"/>
          </a:xfrm>
        </p:spPr>
        <p:txBody>
          <a:bodyPr>
            <a:normAutofit/>
          </a:bodyPr>
          <a:lstStyle/>
          <a:p>
            <a:pPr algn="l"/>
            <a:r>
              <a:rPr lang="en-US" sz="5400" cap="small" dirty="0" smtClean="0"/>
              <a:t>Questions</a:t>
            </a:r>
            <a:r>
              <a:rPr lang="en-US" cap="small" dirty="0" smtClean="0"/>
              <a:t>?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329" y="4853431"/>
            <a:ext cx="5569854" cy="1709086"/>
          </a:xfrm>
        </p:spPr>
        <p:txBody>
          <a:bodyPr>
            <a:normAutofit fontScale="92500" lnSpcReduction="20000"/>
          </a:bodyPr>
          <a:lstStyle/>
          <a:p>
            <a:r>
              <a:rPr lang="en-US" sz="3700" kern="1500" cap="small" dirty="0" smtClean="0"/>
              <a:t>Dimitra </a:t>
            </a:r>
            <a:r>
              <a:rPr lang="en-US" sz="3700" kern="1500" cap="small" dirty="0" err="1" smtClean="0"/>
              <a:t>Bazani</a:t>
            </a:r>
            <a:endParaRPr lang="en-US" sz="3700" kern="1500" cap="small" dirty="0" smtClean="0"/>
          </a:p>
          <a:p>
            <a:r>
              <a:rPr lang="en-US" sz="2000" cap="none" dirty="0" smtClean="0"/>
              <a:t>User Experience Architect</a:t>
            </a:r>
          </a:p>
          <a:p>
            <a:r>
              <a:rPr lang="en-US" sz="2000" cap="none" dirty="0" smtClean="0"/>
              <a:t>City, University of London</a:t>
            </a:r>
            <a:endParaRPr lang="en-US" sz="2000" cap="none" dirty="0"/>
          </a:p>
          <a:p>
            <a:r>
              <a:rPr lang="en-US" sz="2000" kern="1600" cap="none" dirty="0" smtClean="0"/>
              <a:t>Dimitra.bazani@city.ac.uk</a:t>
            </a:r>
            <a:endParaRPr lang="en-US" sz="2000" kern="16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92" y="4320609"/>
            <a:ext cx="2215310" cy="2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What is User </a:t>
            </a:r>
            <a:r>
              <a:rPr lang="en-GB" cap="small" dirty="0" smtClean="0"/>
              <a:t>research?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142067"/>
            <a:ext cx="9043988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“Who &amp; Why</a:t>
            </a:r>
            <a:r>
              <a:rPr lang="en-US" sz="2800" dirty="0" smtClean="0"/>
              <a:t>.”</a:t>
            </a:r>
          </a:p>
          <a:p>
            <a:pPr marL="0" indent="0" algn="ctr">
              <a:buNone/>
            </a:pPr>
            <a:r>
              <a:rPr lang="en-US" sz="2800" dirty="0" smtClean="0"/>
              <a:t>Understanding </a:t>
            </a:r>
            <a:r>
              <a:rPr lang="en-US" sz="2800" dirty="0"/>
              <a:t>end user needs and expectations for the same product or service.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2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Diversified research methodologies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733649"/>
              </p:ext>
            </p:extLst>
          </p:nvPr>
        </p:nvGraphicFramePr>
        <p:xfrm>
          <a:off x="487680" y="1904471"/>
          <a:ext cx="1091184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185950" y="6141191"/>
            <a:ext cx="29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UserTesting</a:t>
            </a:r>
            <a:r>
              <a:rPr lang="en-US" sz="1600" dirty="0" smtClean="0"/>
              <a:t> 2017 Industry Survey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061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What is </a:t>
            </a:r>
            <a:r>
              <a:rPr lang="en-GB" cap="small" dirty="0" smtClean="0"/>
              <a:t>Usability Testing?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142067"/>
            <a:ext cx="9043988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“Usability </a:t>
            </a:r>
            <a:r>
              <a:rPr lang="en-GB" sz="2800" dirty="0"/>
              <a:t>testing is a technique used in user-</a:t>
            </a:r>
            <a:r>
              <a:rPr lang="en-GB" sz="2800" dirty="0" err="1"/>
              <a:t>centered</a:t>
            </a:r>
            <a:r>
              <a:rPr lang="en-GB" sz="2800" dirty="0"/>
              <a:t> interaction design to evaluate a product by testing it on users. This can be seen as an irreplaceable usability practice, since it gives direct input on how real users use the </a:t>
            </a:r>
            <a:r>
              <a:rPr lang="en-GB" sz="2800" dirty="0" smtClean="0"/>
              <a:t>system”</a:t>
            </a:r>
          </a:p>
          <a:p>
            <a:pPr marL="0" indent="0" algn="r">
              <a:buNone/>
            </a:pPr>
            <a:r>
              <a:rPr lang="en-GB" sz="2400" dirty="0" smtClean="0"/>
              <a:t>Wikipedia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84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Why</a:t>
            </a:r>
            <a:r>
              <a:rPr lang="en-GB" cap="small" dirty="0" smtClean="0"/>
              <a:t>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5" y="2142067"/>
            <a:ext cx="9115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“Actual humans will expose problems you’ve failed to identify during your design and development process. Even the best teams can’t predict every possible pitfall</a:t>
            </a:r>
            <a:r>
              <a:rPr lang="en-GB" sz="2800" dirty="0" smtClean="0"/>
              <a:t>.”</a:t>
            </a:r>
          </a:p>
          <a:p>
            <a:pPr marL="0" indent="0" algn="r">
              <a:buNone/>
            </a:pPr>
            <a:r>
              <a:rPr lang="en-GB" sz="2400" dirty="0"/>
              <a:t>Michael </a:t>
            </a:r>
            <a:r>
              <a:rPr lang="en-GB" sz="2400" dirty="0" err="1"/>
              <a:t>McWatters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 algn="r">
              <a:buNone/>
            </a:pPr>
            <a:r>
              <a:rPr lang="en-GB" sz="2000" dirty="0"/>
              <a:t>UX Architect at TED in NYC </a:t>
            </a:r>
          </a:p>
        </p:txBody>
      </p:sp>
    </p:spTree>
    <p:extLst>
      <p:ext uri="{BB962C8B-B14F-4D97-AF65-F5344CB8AC3E}">
        <p14:creationId xmlns:p14="http://schemas.microsoft.com/office/powerpoint/2010/main" val="14662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6" y="2466975"/>
            <a:ext cx="10131425" cy="1456267"/>
          </a:xfrm>
        </p:spPr>
        <p:txBody>
          <a:bodyPr/>
          <a:lstStyle/>
          <a:p>
            <a:r>
              <a:rPr lang="en-GB" cap="small" dirty="0" smtClean="0"/>
              <a:t>Is </a:t>
            </a:r>
            <a:r>
              <a:rPr lang="en-GB" cap="small" dirty="0" err="1"/>
              <a:t>U</a:t>
            </a:r>
            <a:r>
              <a:rPr lang="en-GB" cap="small" dirty="0" err="1" smtClean="0"/>
              <a:t>sabitility</a:t>
            </a:r>
            <a:r>
              <a:rPr lang="en-GB" cap="small" dirty="0" smtClean="0"/>
              <a:t> Research important?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5281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" b="66377"/>
          <a:stretch/>
        </p:blipFill>
        <p:spPr>
          <a:xfrm>
            <a:off x="642937" y="1"/>
            <a:ext cx="1004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9455" r="-397" b="27898"/>
          <a:stretch/>
        </p:blipFill>
        <p:spPr>
          <a:xfrm>
            <a:off x="500061" y="1"/>
            <a:ext cx="10801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411</TotalTime>
  <Words>313</Words>
  <Application>Microsoft Macintosh PowerPoint</Application>
  <PresentationFormat>Widescreen</PresentationFormat>
  <Paragraphs>76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Mangal</vt:lpstr>
      <vt:lpstr>Wingdings</vt:lpstr>
      <vt:lpstr>Arial</vt:lpstr>
      <vt:lpstr>Celestial</vt:lpstr>
      <vt:lpstr>Research &amp; Evaluation: Making use of analytics and testing techniques  </vt:lpstr>
      <vt:lpstr>At the end of this session </vt:lpstr>
      <vt:lpstr>What is User research?</vt:lpstr>
      <vt:lpstr>Diversified research methodologies</vt:lpstr>
      <vt:lpstr>What is Usability Testing?</vt:lpstr>
      <vt:lpstr>Why?</vt:lpstr>
      <vt:lpstr>Is Usabitility Research important?</vt:lpstr>
      <vt:lpstr>PowerPoint Presentation</vt:lpstr>
      <vt:lpstr>PowerPoint Presentation</vt:lpstr>
      <vt:lpstr>Is Usabitility Research important?</vt:lpstr>
      <vt:lpstr>Is Usabitility Research important?</vt:lpstr>
      <vt:lpstr>Let’s play  “reasons Not to do Usability Research”. </vt:lpstr>
      <vt:lpstr>Another Example</vt:lpstr>
      <vt:lpstr>Video</vt:lpstr>
      <vt:lpstr>When?</vt:lpstr>
      <vt:lpstr>When?</vt:lpstr>
      <vt:lpstr>How?</vt:lpstr>
      <vt:lpstr>How?</vt:lpstr>
      <vt:lpstr>How?</vt:lpstr>
      <vt:lpstr>Tools</vt:lpstr>
      <vt:lpstr>PowerPoint Presentation</vt:lpstr>
      <vt:lpstr>Tools</vt:lpstr>
      <vt:lpstr>PowerPoint Presentation</vt:lpstr>
      <vt:lpstr>Tools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&amp; Evaluation: Making use of analytics and testing techniques  </dc:title>
  <dc:creator>Bazani, Dimitra</dc:creator>
  <cp:lastModifiedBy>Bazani, Dimitra</cp:lastModifiedBy>
  <cp:revision>31</cp:revision>
  <dcterms:created xsi:type="dcterms:W3CDTF">2017-03-19T13:29:54Z</dcterms:created>
  <dcterms:modified xsi:type="dcterms:W3CDTF">2017-03-27T12:53:55Z</dcterms:modified>
</cp:coreProperties>
</file>